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5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9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8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6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2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F815-7AA5-411C-AFF3-C9342D8DB4AB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DF455-0989-437E-8126-1450723D28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5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biotecnia.ojs.escire.ne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revcimeq.sld.cu/index.php/imq" TargetMode="External"/><Relationship Id="rId18" Type="http://schemas.openxmlformats.org/officeDocument/2006/relationships/hyperlink" Target="http://www.medicentro.sld.cu/" TargetMode="External"/><Relationship Id="rId26" Type="http://schemas.openxmlformats.org/officeDocument/2006/relationships/hyperlink" Target="http://www.revfarmacia.sld.cu/index.php/far" TargetMode="External"/><Relationship Id="rId39" Type="http://schemas.openxmlformats.org/officeDocument/2006/relationships/hyperlink" Target="http://www.revortopedia.sld.cu/index.php/revortopedia" TargetMode="External"/><Relationship Id="rId3" Type="http://schemas.openxmlformats.org/officeDocument/2006/relationships/hyperlink" Target="http://www.cecmed.cu/publicaciones/anuario" TargetMode="External"/><Relationship Id="rId21" Type="http://schemas.openxmlformats.org/officeDocument/2006/relationships/hyperlink" Target="http://www.revcardiologia.sld.cu/index.php/revcardiologia" TargetMode="External"/><Relationship Id="rId34" Type="http://schemas.openxmlformats.org/officeDocument/2006/relationships/hyperlink" Target="http://www.revmgi.sld.cu/index.php/mgi/index" TargetMode="External"/><Relationship Id="rId42" Type="http://schemas.openxmlformats.org/officeDocument/2006/relationships/hyperlink" Target="http://www.revreumatologia.sld.cu/index.php/reumatologia/index" TargetMode="External"/><Relationship Id="rId47" Type="http://schemas.openxmlformats.org/officeDocument/2006/relationships/hyperlink" Target="http://www.revistahph.sld.cu/" TargetMode="External"/><Relationship Id="rId50" Type="http://schemas.openxmlformats.org/officeDocument/2006/relationships/hyperlink" Target="http://www.humanidadesmedicas.sld.cu/index.php/hm" TargetMode="External"/><Relationship Id="rId7" Type="http://schemas.openxmlformats.org/officeDocument/2006/relationships/hyperlink" Target="http://www.ems.sld.cu/" TargetMode="External"/><Relationship Id="rId12" Type="http://schemas.openxmlformats.org/officeDocument/2006/relationships/hyperlink" Target="http://www.revinfodir.sld.cu/" TargetMode="External"/><Relationship Id="rId17" Type="http://schemas.openxmlformats.org/officeDocument/2006/relationships/hyperlink" Target="http://www.revmediciego.sld.cu/index.php/mediciego" TargetMode="External"/><Relationship Id="rId25" Type="http://schemas.openxmlformats.org/officeDocument/2006/relationships/hyperlink" Target="http://www.revestomatologia.sld.cu/index.php/est/index" TargetMode="External"/><Relationship Id="rId33" Type="http://schemas.openxmlformats.org/officeDocument/2006/relationships/hyperlink" Target="http://www.revrehabilitacion.sld.cu/index.php/reh" TargetMode="External"/><Relationship Id="rId38" Type="http://schemas.openxmlformats.org/officeDocument/2006/relationships/hyperlink" Target="http://www.revoftalmologia.sld.cu/" TargetMode="External"/><Relationship Id="rId46" Type="http://schemas.openxmlformats.org/officeDocument/2006/relationships/hyperlink" Target="http://www.revcmpinar.sld.cu/" TargetMode="External"/><Relationship Id="rId2" Type="http://schemas.openxmlformats.org/officeDocument/2006/relationships/hyperlink" Target="http://www.revactamedicacentro.sld.cu/index.php/amc/index" TargetMode="External"/><Relationship Id="rId16" Type="http://schemas.openxmlformats.org/officeDocument/2006/relationships/hyperlink" Target="http://medisur.sld.cu/" TargetMode="External"/><Relationship Id="rId20" Type="http://schemas.openxmlformats.org/officeDocument/2006/relationships/hyperlink" Target="http://revangiologia.sld.cu/index.php/ang/index" TargetMode="External"/><Relationship Id="rId29" Type="http://schemas.openxmlformats.org/officeDocument/2006/relationships/hyperlink" Target="http://www.acimed.sld.cu/" TargetMode="External"/><Relationship Id="rId41" Type="http://schemas.openxmlformats.org/officeDocument/2006/relationships/hyperlink" Target="http://www.revplantasmedicinales.sld.cu/index.php/pla" TargetMode="External"/><Relationship Id="rId54" Type="http://schemas.openxmlformats.org/officeDocument/2006/relationships/hyperlink" Target="http://www.finlay.sld.cu/vaccimonitor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rsalud.sld.cu/" TargetMode="External"/><Relationship Id="rId11" Type="http://schemas.openxmlformats.org/officeDocument/2006/relationships/hyperlink" Target="http://revgmespirituana.sld.cu/" TargetMode="External"/><Relationship Id="rId24" Type="http://schemas.openxmlformats.org/officeDocument/2006/relationships/hyperlink" Target="http://www.revenfermeria.sld.cu/index.php/enf/index" TargetMode="External"/><Relationship Id="rId32" Type="http://schemas.openxmlformats.org/officeDocument/2006/relationships/hyperlink" Target="http://bvs.sld.cu/revistas/med/indice.html" TargetMode="External"/><Relationship Id="rId37" Type="http://schemas.openxmlformats.org/officeDocument/2006/relationships/hyperlink" Target="http://revginecobstetricia.sld.cu/index.php/gin/index" TargetMode="External"/><Relationship Id="rId40" Type="http://schemas.openxmlformats.org/officeDocument/2006/relationships/hyperlink" Target="http://www.revpediatria.sld.cu/index.php/ped" TargetMode="External"/><Relationship Id="rId45" Type="http://schemas.openxmlformats.org/officeDocument/2006/relationships/hyperlink" Target="http://revcmhabana.sld.cu/index.php/rcmh" TargetMode="External"/><Relationship Id="rId53" Type="http://schemas.openxmlformats.org/officeDocument/2006/relationships/hyperlink" Target="http://www.revpanorama.sld.cu/" TargetMode="External"/><Relationship Id="rId5" Type="http://schemas.openxmlformats.org/officeDocument/2006/relationships/hyperlink" Target="http://www.revcocmed.sld.cu/" TargetMode="External"/><Relationship Id="rId15" Type="http://schemas.openxmlformats.org/officeDocument/2006/relationships/hyperlink" Target="http://medisan.sld.cu/index.php/san" TargetMode="External"/><Relationship Id="rId23" Type="http://schemas.openxmlformats.org/officeDocument/2006/relationships/hyperlink" Target="http://www.revendocrinologia.sld.cu/index.php/endocrinologia" TargetMode="External"/><Relationship Id="rId28" Type="http://schemas.openxmlformats.org/officeDocument/2006/relationships/hyperlink" Target="http://www.revepidemiologia.sld.cu/index.php/hie/index" TargetMode="External"/><Relationship Id="rId36" Type="http://schemas.openxmlformats.org/officeDocument/2006/relationships/hyperlink" Target="http://www.revmedtropical.sld.cu/index.php/medtropical/index" TargetMode="External"/><Relationship Id="rId49" Type="http://schemas.openxmlformats.org/officeDocument/2006/relationships/hyperlink" Target="http://www.revhabanera.sld.cu/index.php/rhab" TargetMode="External"/><Relationship Id="rId10" Type="http://schemas.openxmlformats.org/officeDocument/2006/relationships/hyperlink" Target="http://bvs.sld.cu/revistas/fdc/indice.html" TargetMode="External"/><Relationship Id="rId19" Type="http://schemas.openxmlformats.org/officeDocument/2006/relationships/hyperlink" Target="http://revanestesia.sld.cu/index.php/anestRean/index" TargetMode="External"/><Relationship Id="rId31" Type="http://schemas.openxmlformats.org/officeDocument/2006/relationships/hyperlink" Target="http://bvs.sld.cu/revistas/ibi/indice.html" TargetMode="External"/><Relationship Id="rId44" Type="http://schemas.openxmlformats.org/officeDocument/2006/relationships/hyperlink" Target="http://bvs.sld.cu/revistas/rst/indice.html" TargetMode="External"/><Relationship Id="rId52" Type="http://schemas.openxmlformats.org/officeDocument/2006/relationships/hyperlink" Target="http://www.revmedicaelectronica.sld.cu/index.php/rme" TargetMode="External"/><Relationship Id="rId4" Type="http://schemas.openxmlformats.org/officeDocument/2006/relationships/hyperlink" Target="http://www.revistaamc.sld.cu/index.php/amc" TargetMode="External"/><Relationship Id="rId9" Type="http://schemas.openxmlformats.org/officeDocument/2006/relationships/hyperlink" Target="http://revfinlay.sld.cu/index.php/finlay/index" TargetMode="External"/><Relationship Id="rId14" Type="http://schemas.openxmlformats.org/officeDocument/2006/relationships/hyperlink" Target="http://mediccreview.org/" TargetMode="External"/><Relationship Id="rId22" Type="http://schemas.openxmlformats.org/officeDocument/2006/relationships/hyperlink" Target="http://www.revcirugia.sld.cu/index.php/cir" TargetMode="External"/><Relationship Id="rId27" Type="http://schemas.openxmlformats.org/officeDocument/2006/relationships/hyperlink" Target="http://www.revhematologia.sld.cu/index.php/hih" TargetMode="External"/><Relationship Id="rId30" Type="http://schemas.openxmlformats.org/officeDocument/2006/relationships/hyperlink" Target="http://revinformatica.sld.cu/" TargetMode="External"/><Relationship Id="rId35" Type="http://schemas.openxmlformats.org/officeDocument/2006/relationships/hyperlink" Target="http://www.revmedmilitar.sld.cu/" TargetMode="External"/><Relationship Id="rId43" Type="http://schemas.openxmlformats.org/officeDocument/2006/relationships/hyperlink" Target="http://www.revsaludpublica.sld.cu/index.php/spu/index" TargetMode="External"/><Relationship Id="rId48" Type="http://schemas.openxmlformats.org/officeDocument/2006/relationships/hyperlink" Target="http://www.ltu.sld.cu/revista/index.php" TargetMode="External"/><Relationship Id="rId8" Type="http://schemas.openxmlformats.org/officeDocument/2006/relationships/hyperlink" Target="http://www.revedumecentro.sld.cu/index.php/edumc" TargetMode="External"/><Relationship Id="rId51" Type="http://schemas.openxmlformats.org/officeDocument/2006/relationships/hyperlink" Target="http://www.revinfcientifica.sld.cu/index.php/ric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ld.cu/reumatologia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sld.cu/reumatologia/2019/01/15/utilidad-de-la-web-2-0-para-usuarios-de-infomed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774826" y="6207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7 CuadroTexto"/>
          <p:cNvSpPr txBox="1">
            <a:spLocks noChangeArrowheads="1"/>
          </p:cNvSpPr>
          <p:nvPr/>
        </p:nvSpPr>
        <p:spPr bwMode="auto">
          <a:xfrm>
            <a:off x="1952626" y="857250"/>
            <a:ext cx="842962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400" b="1" dirty="0">
                <a:solidFill>
                  <a:schemeClr val="tx2"/>
                </a:solidFill>
              </a:rPr>
              <a:t>Recursos educativos para el diseño de tesis y artículos científicos. </a:t>
            </a:r>
          </a:p>
          <a:p>
            <a:r>
              <a:rPr lang="es-ES" sz="4400" b="1" dirty="0">
                <a:solidFill>
                  <a:schemeClr val="tx2"/>
                </a:solidFill>
              </a:rPr>
              <a:t>Manejo del Open </a:t>
            </a:r>
            <a:r>
              <a:rPr lang="en-US" sz="4400" b="1" dirty="0">
                <a:solidFill>
                  <a:schemeClr val="tx2"/>
                </a:solidFill>
              </a:rPr>
              <a:t>Journal</a:t>
            </a:r>
            <a:r>
              <a:rPr lang="es-E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>
                <a:solidFill>
                  <a:schemeClr val="tx2"/>
                </a:solidFill>
              </a:rPr>
              <a:t>Systems y </a:t>
            </a:r>
            <a:r>
              <a:rPr lang="es-ES" sz="4400" b="1" dirty="0">
                <a:solidFill>
                  <a:schemeClr val="tx2"/>
                </a:solidFill>
              </a:rPr>
              <a:t>Normas</a:t>
            </a:r>
            <a:r>
              <a:rPr lang="en-US" sz="4400" b="1" dirty="0">
                <a:solidFill>
                  <a:schemeClr val="tx2"/>
                </a:solidFill>
              </a:rPr>
              <a:t> de Vancouver</a:t>
            </a:r>
          </a:p>
          <a:p>
            <a:endParaRPr lang="es-ES" sz="2000" b="1" dirty="0">
              <a:solidFill>
                <a:schemeClr val="tx2"/>
              </a:solidFill>
            </a:endParaRPr>
          </a:p>
          <a:p>
            <a:r>
              <a:rPr lang="es-ES" sz="2400" b="1" dirty="0">
                <a:solidFill>
                  <a:schemeClr val="tx2"/>
                </a:solidFill>
              </a:rPr>
              <a:t>Facultad de ciencias médicas Miguel Enríquez</a:t>
            </a:r>
          </a:p>
          <a:p>
            <a:endParaRPr lang="es-ES" sz="2000" b="1" dirty="0">
              <a:solidFill>
                <a:schemeClr val="tx2"/>
              </a:solidFill>
            </a:endParaRPr>
          </a:p>
          <a:p>
            <a:r>
              <a:rPr lang="es-ES" sz="2000" b="1" dirty="0">
                <a:solidFill>
                  <a:schemeClr val="tx2"/>
                </a:solidFill>
              </a:rPr>
              <a:t>Dr. José Pedro Martínez </a:t>
            </a:r>
            <a:r>
              <a:rPr lang="es-ES" sz="2000" b="1" dirty="0">
                <a:solidFill>
                  <a:schemeClr val="tx2"/>
                </a:solidFill>
              </a:rPr>
              <a:t>Larrarte</a:t>
            </a:r>
          </a:p>
          <a:p>
            <a:endParaRPr lang="es-ES" sz="2000" b="1" dirty="0">
              <a:solidFill>
                <a:schemeClr val="tx2"/>
              </a:solidFill>
            </a:endParaRPr>
          </a:p>
          <a:p>
            <a:r>
              <a:rPr lang="es-ES" sz="2000" dirty="0">
                <a:solidFill>
                  <a:schemeClr val="tx2"/>
                </a:solidFill>
              </a:rPr>
              <a:t>CIMEQ 4-6-2019</a:t>
            </a:r>
          </a:p>
          <a:p>
            <a:endParaRPr lang="es-ES" sz="2000" b="1" dirty="0">
              <a:solidFill>
                <a:schemeClr val="tx2"/>
              </a:solidFill>
            </a:endParaRPr>
          </a:p>
        </p:txBody>
      </p:sp>
      <p:sp>
        <p:nvSpPr>
          <p:cNvPr id="2052" name="8 CuadroTexto"/>
          <p:cNvSpPr txBox="1">
            <a:spLocks noChangeArrowheads="1"/>
          </p:cNvSpPr>
          <p:nvPr/>
        </p:nvSpPr>
        <p:spPr bwMode="auto">
          <a:xfrm>
            <a:off x="2752183" y="260350"/>
            <a:ext cx="6265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dirty="0">
                <a:solidFill>
                  <a:schemeClr val="tx2"/>
                </a:solidFill>
              </a:rPr>
              <a:t>CIMEQ                                                                  4 de junio de 2019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1 Imagen" descr="presentacio-OJS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0"/>
            <a:ext cx="814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1524000" y="1643063"/>
            <a:ext cx="571500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1524001" y="4572001"/>
            <a:ext cx="549275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6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Imagen" descr="presentacio-OJS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0"/>
            <a:ext cx="735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5400000">
            <a:off x="3213894" y="1310481"/>
            <a:ext cx="692150" cy="35718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5400000">
            <a:off x="3856832" y="4976020"/>
            <a:ext cx="692150" cy="35718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2689225" y="4286250"/>
            <a:ext cx="692150" cy="35718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5400000">
            <a:off x="6346031" y="5036344"/>
            <a:ext cx="642938" cy="2857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1809750" y="5929314"/>
            <a:ext cx="692150" cy="35718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5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1 Imagen" descr="presentacio-OJS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9" y="0"/>
            <a:ext cx="7337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5400000">
            <a:off x="4714082" y="1310482"/>
            <a:ext cx="692150" cy="35718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10800000">
            <a:off x="4881563" y="3786188"/>
            <a:ext cx="620712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Abrir llave"/>
          <p:cNvSpPr/>
          <p:nvPr/>
        </p:nvSpPr>
        <p:spPr>
          <a:xfrm>
            <a:off x="2881313" y="2214563"/>
            <a:ext cx="571500" cy="4214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7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1 Imagen" descr="presentacio-OJS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4" y="0"/>
            <a:ext cx="7299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0800000">
            <a:off x="5953125" y="3286126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10800000">
            <a:off x="6024564" y="4071938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Flecha derecha"/>
          <p:cNvSpPr/>
          <p:nvPr/>
        </p:nvSpPr>
        <p:spPr>
          <a:xfrm rot="10800000">
            <a:off x="5810250" y="571501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Flecha derecha"/>
          <p:cNvSpPr/>
          <p:nvPr/>
        </p:nvSpPr>
        <p:spPr>
          <a:xfrm rot="10800000">
            <a:off x="5738814" y="1643063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3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1 Imagen" descr="presentacio-OJS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0"/>
            <a:ext cx="532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0800000">
            <a:off x="6596064" y="1285876"/>
            <a:ext cx="642937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10800000">
            <a:off x="7453314" y="4929188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2952750" y="6286501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1 Imagen" descr="presentacio-OJS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0"/>
            <a:ext cx="734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5400000">
            <a:off x="5988845" y="1393032"/>
            <a:ext cx="642937" cy="2857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>
            <a:off x="1809750" y="4357688"/>
            <a:ext cx="642938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1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Imagen" descr="presentacio-OJ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9" y="0"/>
            <a:ext cx="737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0800000">
            <a:off x="5238750" y="1928813"/>
            <a:ext cx="642938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>
            <a:off x="1819275" y="3959226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8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1 Imagen" descr="presentacio-OJS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0"/>
            <a:ext cx="739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0800000">
            <a:off x="5310189" y="2143126"/>
            <a:ext cx="642937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5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1 Imagen" descr="presentacio-OJ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0"/>
            <a:ext cx="747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5400000">
            <a:off x="4738689" y="2286001"/>
            <a:ext cx="642937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 rot="16200000">
            <a:off x="6381751" y="3143251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3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1 Imagen" descr="presentacio-OJ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4" y="0"/>
            <a:ext cx="747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0800000">
            <a:off x="4881564" y="3857626"/>
            <a:ext cx="642937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7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1774826" y="620713"/>
            <a:ext cx="856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8 CuadroTexto"/>
          <p:cNvSpPr txBox="1">
            <a:spLocks noChangeArrowheads="1"/>
          </p:cNvSpPr>
          <p:nvPr/>
        </p:nvSpPr>
        <p:spPr bwMode="auto">
          <a:xfrm>
            <a:off x="2782888" y="260350"/>
            <a:ext cx="6265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dirty="0">
                <a:solidFill>
                  <a:schemeClr val="tx2"/>
                </a:solidFill>
              </a:rPr>
              <a:t>CIMEQ                                                                  4de junio de 2019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076" name="5 CuadroTexto"/>
          <p:cNvSpPr txBox="1">
            <a:spLocks noChangeArrowheads="1"/>
          </p:cNvSpPr>
          <p:nvPr/>
        </p:nvSpPr>
        <p:spPr bwMode="auto">
          <a:xfrm>
            <a:off x="1881189" y="1071563"/>
            <a:ext cx="814387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400" b="1" dirty="0">
                <a:solidFill>
                  <a:schemeClr val="tx2"/>
                </a:solidFill>
              </a:rPr>
              <a:t>Open </a:t>
            </a:r>
            <a:r>
              <a:rPr lang="es-ES" sz="4400" b="1" dirty="0" err="1">
                <a:solidFill>
                  <a:schemeClr val="tx2"/>
                </a:solidFill>
              </a:rPr>
              <a:t>Journal</a:t>
            </a:r>
            <a:r>
              <a:rPr lang="es-ES" sz="4400" b="1" dirty="0">
                <a:solidFill>
                  <a:schemeClr val="tx2"/>
                </a:solidFill>
              </a:rPr>
              <a:t> </a:t>
            </a:r>
            <a:r>
              <a:rPr lang="es-ES" sz="4400" b="1" dirty="0" err="1">
                <a:solidFill>
                  <a:schemeClr val="tx2"/>
                </a:solidFill>
              </a:rPr>
              <a:t>Systems</a:t>
            </a:r>
            <a:r>
              <a:rPr lang="es-ES" sz="4400" b="1" dirty="0">
                <a:solidFill>
                  <a:schemeClr val="tx2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s-ES" sz="4000" b="1" dirty="0">
                <a:solidFill>
                  <a:schemeClr val="tx2"/>
                </a:solidFill>
              </a:rPr>
              <a:t>Es un programa de gestión de documentos en línea en el cual están sustentadas la mayoría de las revistas científicas de salud de Cuba.</a:t>
            </a:r>
          </a:p>
          <a:p>
            <a:pPr>
              <a:buFont typeface="Arial" charset="0"/>
              <a:buChar char="•"/>
            </a:pPr>
            <a:r>
              <a:rPr lang="es-ES" sz="4000" b="1" dirty="0">
                <a:solidFill>
                  <a:schemeClr val="tx2"/>
                </a:solidFill>
              </a:rPr>
              <a:t>Por lo tanto, hay que aprender a utilizarlo.</a:t>
            </a:r>
          </a:p>
        </p:txBody>
      </p:sp>
    </p:spTree>
    <p:extLst>
      <p:ext uri="{BB962C8B-B14F-4D97-AF65-F5344CB8AC3E}">
        <p14:creationId xmlns:p14="http://schemas.microsoft.com/office/powerpoint/2010/main" val="32403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3 Imagen" descr="presentacio-OJS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0"/>
            <a:ext cx="747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>
          <a:xfrm rot="5400000">
            <a:off x="4524375" y="2357438"/>
            <a:ext cx="642938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10800000">
            <a:off x="7167564" y="2786063"/>
            <a:ext cx="642937" cy="21431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4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3 Imagen" descr="presentacio-OJ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0"/>
            <a:ext cx="7423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>
          <a:xfrm rot="10800000">
            <a:off x="6381750" y="2857501"/>
            <a:ext cx="642938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1881189" y="2857501"/>
            <a:ext cx="642937" cy="21431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1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CuadroTexto"/>
          <p:cNvSpPr txBox="1">
            <a:spLocks noChangeArrowheads="1"/>
          </p:cNvSpPr>
          <p:nvPr/>
        </p:nvSpPr>
        <p:spPr bwMode="auto">
          <a:xfrm>
            <a:off x="2595563" y="428626"/>
            <a:ext cx="7358062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4400" b="1">
                <a:solidFill>
                  <a:schemeClr val="tx2"/>
                </a:solidFill>
              </a:rPr>
              <a:t>Normas de Vancouver (NV)</a:t>
            </a:r>
          </a:p>
          <a:p>
            <a:r>
              <a:rPr lang="es-ES" sz="4000" b="1">
                <a:solidFill>
                  <a:schemeClr val="tx2"/>
                </a:solidFill>
              </a:rPr>
              <a:t>Es la forma normalizada de describir y los documentos citados en las referencias bibliográficas que más se utilizan en nuestro sistema de salud</a:t>
            </a:r>
          </a:p>
        </p:txBody>
      </p:sp>
    </p:spTree>
    <p:extLst>
      <p:ext uri="{BB962C8B-B14F-4D97-AF65-F5344CB8AC3E}">
        <p14:creationId xmlns:p14="http://schemas.microsoft.com/office/powerpoint/2010/main" val="8862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CuadroTexto"/>
          <p:cNvSpPr txBox="1">
            <a:spLocks noChangeArrowheads="1"/>
          </p:cNvSpPr>
          <p:nvPr/>
        </p:nvSpPr>
        <p:spPr bwMode="auto">
          <a:xfrm>
            <a:off x="1524000" y="0"/>
            <a:ext cx="9144000" cy="84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3200" b="1" dirty="0">
                <a:solidFill>
                  <a:schemeClr val="tx2"/>
                </a:solidFill>
              </a:rPr>
              <a:t>Orden de importancia de los datos que incluyen las citas de revistas impresas en las </a:t>
            </a:r>
            <a:r>
              <a:rPr lang="es-ES" sz="3200" b="1" dirty="0" err="1">
                <a:solidFill>
                  <a:schemeClr val="tx2"/>
                </a:solidFill>
              </a:rPr>
              <a:t>NV</a:t>
            </a:r>
            <a:endParaRPr lang="es-ES" sz="3200" b="1" dirty="0">
              <a:solidFill>
                <a:schemeClr val="tx2"/>
              </a:solidFill>
            </a:endParaRPr>
          </a:p>
          <a:p>
            <a:pPr algn="ctr"/>
            <a:endParaRPr lang="es-ES" sz="3200" b="1" dirty="0">
              <a:solidFill>
                <a:schemeClr val="tx2"/>
              </a:solidFill>
            </a:endParaRPr>
          </a:p>
          <a:p>
            <a:r>
              <a:rPr lang="es-ES" sz="3600" b="1" dirty="0">
                <a:solidFill>
                  <a:schemeClr val="tx2"/>
                </a:solidFill>
              </a:rPr>
              <a:t>1-Apellidos y siglas del nombre de los autores (hasta 6, + et al)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2-Nombre del artículo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3-Nombre de la revista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4-año (punto y coma)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5-volumen (en número arábigo)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6-Número (entre paréntesis final con dos puntos)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7-Páginas (separadas por un guión: 132-37)</a:t>
            </a:r>
          </a:p>
          <a:p>
            <a:endParaRPr lang="es-ES" sz="2400" b="1" dirty="0">
              <a:solidFill>
                <a:schemeClr val="tx2"/>
              </a:solidFill>
            </a:endParaRPr>
          </a:p>
          <a:p>
            <a:endParaRPr lang="es-ES" sz="3200" b="1" dirty="0">
              <a:solidFill>
                <a:schemeClr val="tx2"/>
              </a:solidFill>
            </a:endParaRPr>
          </a:p>
          <a:p>
            <a:endParaRPr lang="es-ES" sz="3200" b="1" dirty="0">
              <a:solidFill>
                <a:schemeClr val="tx2"/>
              </a:solidFill>
            </a:endParaRPr>
          </a:p>
          <a:p>
            <a:endParaRPr lang="es-E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CuadroTexto"/>
          <p:cNvSpPr txBox="1">
            <a:spLocks noChangeArrowheads="1"/>
          </p:cNvSpPr>
          <p:nvPr/>
        </p:nvSpPr>
        <p:spPr bwMode="auto">
          <a:xfrm>
            <a:off x="1524000" y="0"/>
            <a:ext cx="9144000" cy="73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3200" b="1" dirty="0">
                <a:solidFill>
                  <a:schemeClr val="tx2"/>
                </a:solidFill>
              </a:rPr>
              <a:t>Orden de importancia de los datos que incluyen las citas de revistas impresas en las </a:t>
            </a:r>
            <a:r>
              <a:rPr lang="es-ES" sz="3200" b="1" dirty="0" err="1">
                <a:solidFill>
                  <a:schemeClr val="tx2"/>
                </a:solidFill>
              </a:rPr>
              <a:t>NV</a:t>
            </a:r>
            <a:r>
              <a:rPr lang="es-ES" sz="3200" b="1" dirty="0">
                <a:solidFill>
                  <a:schemeClr val="tx2"/>
                </a:solidFill>
              </a:rPr>
              <a:t>: ejemplos</a:t>
            </a:r>
            <a:endParaRPr lang="es-ES" sz="3200" b="1" dirty="0">
              <a:solidFill>
                <a:schemeClr val="tx2"/>
              </a:solidFill>
            </a:endParaRPr>
          </a:p>
          <a:p>
            <a:endParaRPr lang="es-ES" sz="2400" b="1" dirty="0">
              <a:solidFill>
                <a:schemeClr val="tx2"/>
              </a:solidFill>
            </a:endParaRPr>
          </a:p>
          <a:p>
            <a:r>
              <a:rPr lang="es-ES" sz="3600" b="1" dirty="0" err="1">
                <a:solidFill>
                  <a:schemeClr val="tx2"/>
                </a:solidFill>
              </a:rPr>
              <a:t>Ej</a:t>
            </a:r>
            <a:r>
              <a:rPr lang="es-ES" sz="3600" b="1" dirty="0">
                <a:solidFill>
                  <a:schemeClr val="tx2"/>
                </a:solidFill>
              </a:rPr>
              <a:t> 1.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Torres E, López P. Artrosis y sobrepeso. Revista Cubana de Reumatología. 2018;20(3): 23-9.</a:t>
            </a:r>
          </a:p>
          <a:p>
            <a:endParaRPr lang="es-ES" sz="3600" b="1" dirty="0">
              <a:solidFill>
                <a:schemeClr val="tx2"/>
              </a:solidFill>
            </a:endParaRPr>
          </a:p>
          <a:p>
            <a:r>
              <a:rPr lang="es-ES" sz="3600" b="1" dirty="0" err="1">
                <a:solidFill>
                  <a:schemeClr val="tx2"/>
                </a:solidFill>
              </a:rPr>
              <a:t>Ej</a:t>
            </a:r>
            <a:r>
              <a:rPr lang="es-ES" sz="3600" b="1" dirty="0">
                <a:solidFill>
                  <a:schemeClr val="tx2"/>
                </a:solidFill>
              </a:rPr>
              <a:t> 2.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Torres E, López P, Suarez R, Pérez A, sosa A, Jerez M, et al. Artrosis y sobrepeso. Revista Cubana de Reumatología. 2018;20(3): 23-9.</a:t>
            </a:r>
          </a:p>
          <a:p>
            <a:endParaRPr lang="es-ES" sz="3200" b="1" dirty="0">
              <a:solidFill>
                <a:schemeClr val="tx2"/>
              </a:solidFill>
            </a:endParaRPr>
          </a:p>
          <a:p>
            <a:endParaRPr lang="es-ES" sz="3200" b="1" dirty="0">
              <a:solidFill>
                <a:schemeClr val="tx2"/>
              </a:solidFill>
            </a:endParaRPr>
          </a:p>
          <a:p>
            <a:endParaRPr lang="es-E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Rectángulo"/>
          <p:cNvSpPr>
            <a:spLocks noChangeArrowheads="1"/>
          </p:cNvSpPr>
          <p:nvPr/>
        </p:nvSpPr>
        <p:spPr bwMode="auto">
          <a:xfrm>
            <a:off x="1524000" y="0"/>
            <a:ext cx="9144000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Orden de importancia de los datos que incluyen las citas de revistas  digitales en las </a:t>
            </a:r>
            <a:r>
              <a:rPr lang="es-ES" sz="3200" b="1" dirty="0" err="1">
                <a:solidFill>
                  <a:schemeClr val="tx2"/>
                </a:solidFill>
                <a:latin typeface="Calibri" pitchFamily="34" charset="0"/>
              </a:rPr>
              <a:t>NV</a:t>
            </a:r>
            <a:endParaRPr lang="es-ES" sz="3200" b="1" dirty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endParaRPr lang="es-ES" sz="28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1-Apellidos y siglas del nombre de </a:t>
            </a:r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autores </a:t>
            </a:r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(hasta 6, + et al)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2-Nombre del artículo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3-Nombre de la revista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4-  la palabra Internet entre paréntesis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5-año (punto y coma)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6-Fecha en que se recupero el artículo entre corchetes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7-volumen (en número arábigo)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8-Número (entre paréntesis final con dos puntos)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7- Número de pantallas  entre corchetes [5 p] 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8- Las palabras “disponible en:”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9- La dirección electrónica donde se encuentra</a:t>
            </a: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Rectángulo"/>
          <p:cNvSpPr>
            <a:spLocks noChangeArrowheads="1"/>
          </p:cNvSpPr>
          <p:nvPr/>
        </p:nvSpPr>
        <p:spPr bwMode="auto">
          <a:xfrm>
            <a:off x="1524000" y="1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Orden de importancia de los datos que incluyen las citas de revistas  digitales en las </a:t>
            </a:r>
            <a:r>
              <a:rPr lang="es-ES" sz="3600" b="1" dirty="0" err="1">
                <a:solidFill>
                  <a:schemeClr val="tx2"/>
                </a:solidFill>
                <a:latin typeface="Calibri" pitchFamily="34" charset="0"/>
              </a:rPr>
              <a:t>NV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: Ejemplo</a:t>
            </a:r>
            <a:endParaRPr lang="es-ES" sz="36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Ej.</a:t>
            </a:r>
            <a:endParaRPr lang="es-ES" sz="36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Torres E, López P. Artrosis y sobrepeso. Revista Cubana de Reumatología. [Internet]. 2018;  [citado 2-09-2018];20(3): [p. 3]. Disponible en:  </a:t>
            </a:r>
            <a:r>
              <a:rPr lang="es-EC" sz="3600" i="1" u="sng" dirty="0">
                <a:latin typeface="Calibri" pitchFamily="34" charset="0"/>
                <a:hlinkClick r:id="rId2"/>
              </a:rPr>
              <a:t>http://biotecnia.ojs.escire.ne</a:t>
            </a:r>
            <a:r>
              <a:rPr lang="es-EC" sz="3600" i="1" u="sng" dirty="0">
                <a:latin typeface="Calibri" pitchFamily="34" charset="0"/>
              </a:rPr>
              <a:t> </a:t>
            </a:r>
            <a:endParaRPr lang="es-ES" sz="36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CuadroTexto"/>
          <p:cNvSpPr txBox="1">
            <a:spLocks noChangeArrowheads="1"/>
          </p:cNvSpPr>
          <p:nvPr/>
        </p:nvSpPr>
        <p:spPr bwMode="auto">
          <a:xfrm>
            <a:off x="1524000" y="71439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3600" b="1" dirty="0">
                <a:solidFill>
                  <a:schemeClr val="tx2"/>
                </a:solidFill>
              </a:rPr>
              <a:t>Orden de importancia de los datos que incluyen las citas de libros en las </a:t>
            </a:r>
            <a:r>
              <a:rPr lang="es-ES" sz="3600" b="1" dirty="0" err="1">
                <a:solidFill>
                  <a:schemeClr val="tx2"/>
                </a:solidFill>
              </a:rPr>
              <a:t>NV</a:t>
            </a:r>
            <a:endParaRPr lang="es-ES" sz="3600" b="1" dirty="0">
              <a:solidFill>
                <a:schemeClr val="tx2"/>
              </a:solidFill>
            </a:endParaRPr>
          </a:p>
          <a:p>
            <a:pPr algn="ctr"/>
            <a:endParaRPr lang="es-ES" sz="3600" b="1" dirty="0">
              <a:solidFill>
                <a:schemeClr val="tx2"/>
              </a:solidFill>
            </a:endParaRPr>
          </a:p>
          <a:p>
            <a:r>
              <a:rPr lang="es-ES" sz="3600" b="1" dirty="0">
                <a:solidFill>
                  <a:schemeClr val="tx2"/>
                </a:solidFill>
              </a:rPr>
              <a:t>1-Apellidos y siglas del nombre de los autores 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3-Nombre del libro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4-Edición  (en números arábigos)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5-Ciudad donde se edito e libro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6-Nombre de la editorial que hizo el libro (termina en punto y coma)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7-Año en que se </a:t>
            </a:r>
            <a:r>
              <a:rPr lang="es-ES" sz="3600" b="1" dirty="0">
                <a:solidFill>
                  <a:schemeClr val="tx2"/>
                </a:solidFill>
              </a:rPr>
              <a:t>publicó</a:t>
            </a:r>
            <a:endParaRPr lang="es-ES" sz="3600" b="1" dirty="0">
              <a:solidFill>
                <a:schemeClr val="tx2"/>
              </a:solidFill>
            </a:endParaRPr>
          </a:p>
          <a:p>
            <a:endParaRPr lang="es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CuadroTexto"/>
          <p:cNvSpPr txBox="1">
            <a:spLocks noChangeArrowheads="1"/>
          </p:cNvSpPr>
          <p:nvPr/>
        </p:nvSpPr>
        <p:spPr bwMode="auto">
          <a:xfrm>
            <a:off x="1524000" y="71438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3600" b="1" dirty="0">
                <a:solidFill>
                  <a:schemeClr val="tx2"/>
                </a:solidFill>
              </a:rPr>
              <a:t>Orden de importancia de los datos que incluyen las citas de libros en las </a:t>
            </a:r>
            <a:r>
              <a:rPr lang="es-ES" sz="3600" b="1" dirty="0" err="1">
                <a:solidFill>
                  <a:schemeClr val="tx2"/>
                </a:solidFill>
              </a:rPr>
              <a:t>NV</a:t>
            </a:r>
            <a:r>
              <a:rPr lang="es-ES" sz="3600" b="1" dirty="0">
                <a:solidFill>
                  <a:schemeClr val="tx2"/>
                </a:solidFill>
              </a:rPr>
              <a:t>: Ejemplo</a:t>
            </a:r>
            <a:endParaRPr lang="es-ES" sz="3600" b="1" dirty="0">
              <a:solidFill>
                <a:schemeClr val="tx2"/>
              </a:solidFill>
            </a:endParaRPr>
          </a:p>
          <a:p>
            <a:endParaRPr lang="es-ES" sz="2400" b="1" dirty="0">
              <a:solidFill>
                <a:schemeClr val="tx2"/>
              </a:solidFill>
            </a:endParaRPr>
          </a:p>
          <a:p>
            <a:r>
              <a:rPr lang="es-ES" sz="3600" b="1" dirty="0">
                <a:solidFill>
                  <a:schemeClr val="tx2"/>
                </a:solidFill>
              </a:rPr>
              <a:t>Ej.</a:t>
            </a:r>
          </a:p>
          <a:p>
            <a:r>
              <a:rPr lang="es-ES" sz="3600" b="1" dirty="0">
                <a:solidFill>
                  <a:schemeClr val="tx2"/>
                </a:solidFill>
              </a:rPr>
              <a:t>Torres E, López P. Enfermedades reumáticas. 2da ed. La Habana: Ed. Ciencias Médicas; 2018.</a:t>
            </a:r>
          </a:p>
          <a:p>
            <a:endParaRPr lang="es-E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Rectángulo"/>
          <p:cNvSpPr>
            <a:spLocks noChangeArrowheads="1"/>
          </p:cNvSpPr>
          <p:nvPr/>
        </p:nvSpPr>
        <p:spPr bwMode="auto">
          <a:xfrm>
            <a:off x="1524000" y="1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Orden de importancia de los datos que incluyen las citas de capítulos de un libros en las </a:t>
            </a:r>
            <a:r>
              <a:rPr lang="es-ES" sz="3200" b="1" dirty="0" err="1">
                <a:solidFill>
                  <a:schemeClr val="tx2"/>
                </a:solidFill>
                <a:latin typeface="Calibri" pitchFamily="34" charset="0"/>
              </a:rPr>
              <a:t>NV</a:t>
            </a:r>
            <a:endParaRPr lang="es-ES" sz="32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1-Apellidos y siglas del nombre de los autores del capítulo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2-Nombre del capítulo terminando en la palabrea “en”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3- Apellidos y siglas del nombre de los autores del  </a:t>
            </a:r>
            <a:r>
              <a:rPr lang="es-ES" sz="2800" b="1" dirty="0" err="1">
                <a:solidFill>
                  <a:schemeClr val="tx2"/>
                </a:solidFill>
                <a:latin typeface="Calibri" pitchFamily="34" charset="0"/>
              </a:rPr>
              <a:t>del</a:t>
            </a:r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 libro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4- Nombre del libro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3-Edición  (en números arábigos)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4-Ciudad donde se edito e libro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5-Nombre de la editorial que hizo el libro (termina en punto y coma)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6-Año en que se publico</a:t>
            </a:r>
          </a:p>
          <a:p>
            <a:r>
              <a:rPr lang="es-ES" sz="2800" b="1" dirty="0">
                <a:solidFill>
                  <a:schemeClr val="tx2"/>
                </a:solidFill>
                <a:latin typeface="Calibri" pitchFamily="34" charset="0"/>
              </a:rPr>
              <a:t>7- el rango de las páginas del capitulo precedidas dela letra “p”</a:t>
            </a: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631950" y="44450"/>
          <a:ext cx="8955088" cy="691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832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 </a:t>
                      </a:r>
                      <a:r>
                        <a:rPr lang="es-ES" sz="1400" dirty="0" smtClean="0">
                          <a:hlinkClick r:id="rId2" tooltip="Acta Médica del Centro"/>
                        </a:rPr>
                        <a:t>Acta Médica del Centro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" tooltip="Anuario Científico. CECMED"/>
                        </a:rPr>
                        <a:t>Anuario Científico. </a:t>
                      </a:r>
                      <a:r>
                        <a:rPr lang="es-ES" sz="1400" dirty="0" err="1" smtClean="0">
                          <a:hlinkClick r:id="rId3" tooltip="Anuario Científico. CECMED"/>
                        </a:rPr>
                        <a:t>CECMED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"/>
                        </a:rPr>
                        <a:t>Archivo Médico de Camagüey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C </a:t>
                      </a:r>
                    </a:p>
                    <a:p>
                      <a:r>
                        <a:rPr lang="es-ES" sz="1400" dirty="0" smtClean="0">
                          <a:hlinkClick r:id="rId5" tooltip="Correo Científico Médico"/>
                        </a:rPr>
                        <a:t>Correo Científico Médico</a:t>
                      </a:r>
                      <a:endParaRPr lang="es-ES" sz="1400" dirty="0" smtClean="0"/>
                    </a:p>
                    <a:p>
                      <a:r>
                        <a:rPr lang="es-ES" sz="1400" dirty="0" err="1" smtClean="0">
                          <a:hlinkClick r:id="rId6" tooltip="CorSalud"/>
                        </a:rPr>
                        <a:t>CorSalud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E</a:t>
                      </a:r>
                    </a:p>
                    <a:p>
                      <a:r>
                        <a:rPr lang="es-ES" sz="1400" dirty="0" smtClean="0">
                          <a:hlinkClick r:id="rId7" tooltip="Educación Médica Superior"/>
                        </a:rPr>
                        <a:t>Educación Médica Superior</a:t>
                      </a:r>
                      <a:endParaRPr lang="es-ES" sz="1400" dirty="0" smtClean="0"/>
                    </a:p>
                    <a:p>
                      <a:r>
                        <a:rPr lang="es-ES" sz="1400" dirty="0" err="1" smtClean="0">
                          <a:hlinkClick r:id="rId8" tooltip="Edumecentro"/>
                        </a:rPr>
                        <a:t>Edumecentro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F</a:t>
                      </a:r>
                    </a:p>
                    <a:p>
                      <a:r>
                        <a:rPr lang="es-ES" sz="1400" dirty="0" err="1" smtClean="0">
                          <a:hlinkClick r:id="rId9" tooltip="Finlay. Revista de enfermedades no transmisibles"/>
                        </a:rPr>
                        <a:t>Finlay</a:t>
                      </a:r>
                      <a:r>
                        <a:rPr lang="es-ES" sz="1400" dirty="0" smtClean="0">
                          <a:hlinkClick r:id="rId9" tooltip="Finlay. Revista de enfermedades no transmisibles"/>
                        </a:rPr>
                        <a:t>. Revista de enfermedades no transmisibles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10" tooltip="Folia Dermatológica Cubana"/>
                        </a:rPr>
                        <a:t>Folia Dermatológica Cubana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G</a:t>
                      </a:r>
                    </a:p>
                    <a:p>
                      <a:r>
                        <a:rPr lang="es-ES" sz="1400" dirty="0" smtClean="0">
                          <a:hlinkClick r:id="rId11" tooltip="Gaceta Médica Espirituana"/>
                        </a:rPr>
                        <a:t>Gaceta Médica Espirituana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I</a:t>
                      </a:r>
                    </a:p>
                    <a:p>
                      <a:r>
                        <a:rPr lang="es-ES" sz="1400" dirty="0" err="1" smtClean="0">
                          <a:hlinkClick r:id="rId12" tooltip="Infodir"/>
                        </a:rPr>
                        <a:t>Infodir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13" tooltip="Investigaciones Medicoquirúrgicas"/>
                        </a:rPr>
                        <a:t>Investigaciones </a:t>
                      </a:r>
                      <a:r>
                        <a:rPr lang="es-ES" sz="1400" dirty="0" err="1" smtClean="0">
                          <a:hlinkClick r:id="rId13" tooltip="Investigaciones Medicoquirúrgicas"/>
                        </a:rPr>
                        <a:t>Medicoquirúrgicas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M</a:t>
                      </a:r>
                    </a:p>
                    <a:p>
                      <a:r>
                        <a:rPr lang="es-ES" sz="1400" dirty="0" err="1" smtClean="0">
                          <a:hlinkClick r:id="rId14"/>
                        </a:rPr>
                        <a:t>MEDICC</a:t>
                      </a:r>
                      <a:r>
                        <a:rPr lang="es-ES" sz="1400" dirty="0" smtClean="0">
                          <a:hlinkClick r:id="rId14"/>
                        </a:rPr>
                        <a:t> </a:t>
                      </a:r>
                      <a:r>
                        <a:rPr lang="es-ES" sz="1400" dirty="0" err="1" smtClean="0">
                          <a:hlinkClick r:id="rId14"/>
                        </a:rPr>
                        <a:t>Review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15"/>
                        </a:rPr>
                        <a:t>MEDISAN</a:t>
                      </a:r>
                      <a:endParaRPr lang="es-ES" sz="1400" dirty="0" smtClean="0"/>
                    </a:p>
                    <a:p>
                      <a:r>
                        <a:rPr lang="es-ES" sz="1400" dirty="0" err="1" smtClean="0">
                          <a:hlinkClick r:id="rId16"/>
                        </a:rPr>
                        <a:t>MEDISUR</a:t>
                      </a:r>
                      <a:endParaRPr lang="es-ES" sz="1400" dirty="0" smtClean="0"/>
                    </a:p>
                    <a:p>
                      <a:r>
                        <a:rPr lang="es-ES" sz="1400" dirty="0" err="1" smtClean="0">
                          <a:hlinkClick r:id="rId17"/>
                        </a:rPr>
                        <a:t>Mediciego</a:t>
                      </a:r>
                      <a:endParaRPr lang="es-ES" sz="1400" dirty="0" smtClean="0"/>
                    </a:p>
                    <a:p>
                      <a:r>
                        <a:rPr lang="es-ES" sz="1400" dirty="0" err="1" smtClean="0">
                          <a:hlinkClick r:id="rId18" tooltip="Medicentro Electronica"/>
                        </a:rPr>
                        <a:t>Medicentro</a:t>
                      </a:r>
                      <a:r>
                        <a:rPr lang="es-ES" sz="1400" dirty="0" smtClean="0">
                          <a:hlinkClick r:id="rId18" tooltip="Medicentro Electronica"/>
                        </a:rPr>
                        <a:t> Electrónica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R </a:t>
                      </a:r>
                      <a:r>
                        <a:rPr lang="es-ES" sz="1400" dirty="0" smtClean="0">
                          <a:hlinkClick r:id="rId19"/>
                        </a:rPr>
                        <a:t>Revista Cubana de Anestesiología y Reanimación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0"/>
                        </a:rPr>
                        <a:t>Revista Cubana de Angiología y Cirugía Vascular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1"/>
                        </a:rPr>
                        <a:t>Revista Cubana de Cardiología y Cirugía Cardiovascular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2"/>
                        </a:rPr>
                        <a:t>Revista Cubana de Cirugía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3"/>
                        </a:rPr>
                        <a:t>Revista Cubana de Endocrinología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4"/>
                        </a:rPr>
                        <a:t>Revista Cubana de Enfermería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5"/>
                        </a:rPr>
                        <a:t>Revista Cubana de Estomatología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6"/>
                        </a:rPr>
                        <a:t>Revista Cubana de Farmacia</a:t>
                      </a:r>
                      <a:endParaRPr lang="es-ES" sz="1400" dirty="0" smtClean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hlinkClick r:id="rId27"/>
                        </a:rPr>
                        <a:t>R</a:t>
                      </a:r>
                      <a:r>
                        <a:rPr lang="es-ES" sz="1400" dirty="0" smtClean="0">
                          <a:hlinkClick r:id="rId27"/>
                        </a:rPr>
                        <a:t>evista Cubana de Hematología, Inmunología y Hemoterapia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8"/>
                        </a:rPr>
                        <a:t>Revista Cubana de Higiene y Epidemiología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29" tooltip="ACIMED"/>
                        </a:rPr>
                        <a:t>Revista Cubana de Información en Ciencias de la Salud (</a:t>
                      </a:r>
                      <a:r>
                        <a:rPr lang="es-ES" sz="1400" dirty="0" err="1" smtClean="0">
                          <a:hlinkClick r:id="rId29" tooltip="ACIMED"/>
                        </a:rPr>
                        <a:t>ACIMED</a:t>
                      </a:r>
                      <a:r>
                        <a:rPr lang="es-ES" sz="1400" dirty="0" smtClean="0">
                          <a:hlinkClick r:id="rId29" tooltip="ACIMED"/>
                        </a:rPr>
                        <a:t>)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0"/>
                        </a:rPr>
                        <a:t>Revista Cubana de Informática Médica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1"/>
                        </a:rPr>
                        <a:t>Revista Cubana de Investigaciones Biomédicas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2"/>
                        </a:rPr>
                        <a:t>Revista Cubana de Medicina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3"/>
                        </a:rPr>
                        <a:t>Revista Cubana de Medicina Física y de Rehabilitación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4"/>
                        </a:rPr>
                        <a:t>Revista Cubana de Medicina General Integral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5"/>
                        </a:rPr>
                        <a:t>Revista Cubana de Medicina Militar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6"/>
                        </a:rPr>
                        <a:t>Revista Cubana de Medicina Tropical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7"/>
                        </a:rPr>
                        <a:t>Revista Cubana de Obstetricia y Ginecología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38"/>
                        </a:rPr>
                        <a:t>Revista Cubana de Oftalmología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R </a:t>
                      </a:r>
                      <a:r>
                        <a:rPr lang="es-ES" sz="1400" dirty="0" smtClean="0">
                          <a:hlinkClick r:id="rId39"/>
                        </a:rPr>
                        <a:t>Revista Cubana de Ortopedia y Traumatología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0"/>
                        </a:rPr>
                        <a:t>Revista Cubana de Pediatría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1"/>
                        </a:rPr>
                        <a:t>Revista Cubana de Plantas Medicinales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2"/>
                        </a:rPr>
                        <a:t>Revista Cubana de Reumatología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3"/>
                        </a:rPr>
                        <a:t>Revista Cubana de Salud Pública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4"/>
                        </a:rPr>
                        <a:t>Revista Cubana de Salud y Trabajo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5"/>
                        </a:rPr>
                        <a:t>Revista de Ciencias Médicas de La Habana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6" tooltip="Revista de Ciencias Medicas de Pinar del Rio"/>
                        </a:rPr>
                        <a:t>Revista de Ciencias Médicas de Pinar del Río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7"/>
                        </a:rPr>
                        <a:t>Revista del Hospital Psiquiátrico de La Habana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8"/>
                        </a:rPr>
                        <a:t>Revista Electrónica "Zoilo </a:t>
                      </a:r>
                      <a:r>
                        <a:rPr lang="es-ES" sz="1400" dirty="0" err="1" smtClean="0">
                          <a:hlinkClick r:id="rId48"/>
                        </a:rPr>
                        <a:t>Marinello</a:t>
                      </a:r>
                      <a:r>
                        <a:rPr lang="es-ES" sz="1400" dirty="0" smtClean="0">
                          <a:hlinkClick r:id="rId48"/>
                        </a:rPr>
                        <a:t> </a:t>
                      </a:r>
                      <a:r>
                        <a:rPr lang="es-ES" sz="1400" dirty="0" err="1" smtClean="0">
                          <a:hlinkClick r:id="rId48"/>
                        </a:rPr>
                        <a:t>Vidarrueta</a:t>
                      </a:r>
                      <a:r>
                        <a:rPr lang="es-ES" sz="1400" dirty="0" smtClean="0">
                          <a:hlinkClick r:id="rId48"/>
                        </a:rPr>
                        <a:t>"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49"/>
                        </a:rPr>
                        <a:t>Revista Habanera de Ciencias Médicas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50"/>
                        </a:rPr>
                        <a:t>Revista Humanidades Médicas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51"/>
                        </a:rPr>
                        <a:t>Revista Información Científica</a:t>
                      </a:r>
                      <a:endParaRPr lang="es-ES" sz="1400" dirty="0" smtClean="0"/>
                    </a:p>
                    <a:p>
                      <a:r>
                        <a:rPr lang="es-ES" sz="1400" dirty="0" smtClean="0">
                          <a:hlinkClick r:id="rId52"/>
                        </a:rPr>
                        <a:t>Revista Médica Electrónica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P </a:t>
                      </a:r>
                    </a:p>
                    <a:p>
                      <a:r>
                        <a:rPr lang="es-ES" sz="1400" dirty="0" smtClean="0">
                          <a:hlinkClick r:id="rId53"/>
                        </a:rPr>
                        <a:t>Panorama Cuba y Salud</a:t>
                      </a:r>
                      <a:endParaRPr lang="es-ES" sz="1400" dirty="0" smtClean="0"/>
                    </a:p>
                    <a:p>
                      <a:r>
                        <a:rPr lang="es-ES" sz="1400" dirty="0" smtClean="0"/>
                        <a:t>V </a:t>
                      </a:r>
                    </a:p>
                    <a:p>
                      <a:r>
                        <a:rPr lang="es-ES" sz="1400" dirty="0" err="1" smtClean="0">
                          <a:hlinkClick r:id="rId54"/>
                        </a:rPr>
                        <a:t>Vaccimonitor</a:t>
                      </a:r>
                      <a:endParaRPr lang="es-ES" sz="1400" dirty="0" smtClean="0"/>
                    </a:p>
                  </a:txBody>
                  <a:tcPr marL="91443" marR="91443"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Rectángulo"/>
          <p:cNvSpPr>
            <a:spLocks noChangeArrowheads="1"/>
          </p:cNvSpPr>
          <p:nvPr/>
        </p:nvSpPr>
        <p:spPr bwMode="auto">
          <a:xfrm>
            <a:off x="1524000" y="1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Orden de importancia de los datos que incluyen las citas de capítulos de un libros en las </a:t>
            </a:r>
            <a:r>
              <a:rPr lang="es-ES" sz="3200" b="1" dirty="0" err="1">
                <a:solidFill>
                  <a:schemeClr val="tx2"/>
                </a:solidFill>
                <a:latin typeface="Calibri" pitchFamily="34" charset="0"/>
              </a:rPr>
              <a:t>NV</a:t>
            </a:r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: Ejemplo</a:t>
            </a:r>
            <a:endParaRPr lang="es-ES" sz="32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Ej.</a:t>
            </a:r>
            <a:endParaRPr lang="es-ES" sz="36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Sosa F, Pérez R. Artrosis. En Torres E, López P. Enfermedades reumáticas. 2da ed. La Habana: Ed. Ciencias Médicas; 2018. p. 102-09</a:t>
            </a:r>
            <a:r>
              <a:rPr lang="es-ES" sz="2400" b="1" dirty="0">
                <a:solidFill>
                  <a:schemeClr val="tx2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1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Rectángulo"/>
          <p:cNvSpPr>
            <a:spLocks noChangeArrowheads="1"/>
          </p:cNvSpPr>
          <p:nvPr/>
        </p:nvSpPr>
        <p:spPr bwMode="auto">
          <a:xfrm>
            <a:off x="1524000" y="1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Orden de 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los 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datos que incluyen las citas de </a:t>
            </a:r>
            <a:r>
              <a:rPr lang="es-ES" sz="3600" b="1" i="1" dirty="0">
                <a:solidFill>
                  <a:schemeClr val="tx2"/>
                </a:solidFill>
                <a:latin typeface="Calibri" pitchFamily="34" charset="0"/>
              </a:rPr>
              <a:t>los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sz="3600" b="1" i="1" dirty="0">
                <a:solidFill>
                  <a:schemeClr val="tx2"/>
                </a:solidFill>
                <a:latin typeface="Calibri" pitchFamily="34" charset="0"/>
              </a:rPr>
              <a:t>Blog Científicos</a:t>
            </a:r>
            <a:endParaRPr lang="es-ES" sz="3600" b="1" i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1-Apellidos y siglas del autor del Blog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2- Nombre del Blog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3-Entre corchetes [Internet]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4-Ciudad donde se publica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5- Fecha de publicación del Blog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6-Citado [fecha de consulta entre corchetes]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7-Disponible en: Dirección electrónica</a:t>
            </a:r>
            <a:r>
              <a:rPr lang="es-ES" sz="2400" b="1" dirty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Rectángulo"/>
          <p:cNvSpPr>
            <a:spLocks noChangeArrowheads="1"/>
          </p:cNvSpPr>
          <p:nvPr/>
        </p:nvSpPr>
        <p:spPr bwMode="auto">
          <a:xfrm>
            <a:off x="1524000" y="1"/>
            <a:ext cx="9144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Orden de importancia de los datos que incluyen las citas de </a:t>
            </a:r>
            <a:r>
              <a:rPr lang="es-ES" sz="3200" b="1" i="1" dirty="0">
                <a:solidFill>
                  <a:schemeClr val="tx2"/>
                </a:solidFill>
                <a:latin typeface="Calibri" pitchFamily="34" charset="0"/>
              </a:rPr>
              <a:t>Blog Científicos</a:t>
            </a:r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: Ejemplo</a:t>
            </a:r>
            <a:endParaRPr lang="es-ES" sz="32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Ej.</a:t>
            </a:r>
            <a:endParaRPr lang="es-ES" sz="36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Martínez Larrarte JP.  Reumatología práctica y clínica. Blog en línea[Internet].La Habana. 2000 Ene 6[citado 2019  jun 2]Disponible en: 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  <a:hlinkClick r:id="rId2"/>
              </a:rPr>
              <a:t>https://blogs.sld.cu/reumatologia/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2503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Rectángulo"/>
          <p:cNvSpPr>
            <a:spLocks noChangeArrowheads="1"/>
          </p:cNvSpPr>
          <p:nvPr/>
        </p:nvSpPr>
        <p:spPr bwMode="auto">
          <a:xfrm>
            <a:off x="1524000" y="1"/>
            <a:ext cx="91440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Orden de 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los 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datos que incluyen las citas de </a:t>
            </a:r>
            <a:r>
              <a:rPr lang="es-ES" sz="3600" b="1" i="1" dirty="0">
                <a:solidFill>
                  <a:schemeClr val="tx2"/>
                </a:solidFill>
                <a:latin typeface="Calibri" pitchFamily="34" charset="0"/>
              </a:rPr>
              <a:t>post o contribuciones en los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sz="3600" b="1" i="1" dirty="0">
                <a:solidFill>
                  <a:schemeClr val="tx2"/>
                </a:solidFill>
                <a:latin typeface="Calibri" pitchFamily="34" charset="0"/>
              </a:rPr>
              <a:t>Blog Científicos</a:t>
            </a:r>
            <a:endParaRPr lang="es-ES" sz="3600" b="1" i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1-Apellidos y siglas del autor del post o artículo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2-Título del post o artículo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3- Fecha de publicación del post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4-Fecha de consulta [entre corchetes]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5- La palaba En: Nombre del Blog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6- Entre corchetes [Internet]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7-Ciudad donde se publica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5- Número de pantallas del post</a:t>
            </a: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8-Disponible en: Dirección electrónica</a:t>
            </a:r>
            <a:r>
              <a:rPr lang="es-ES" sz="2400" b="1" dirty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Rectángulo"/>
          <p:cNvSpPr>
            <a:spLocks noChangeArrowheads="1"/>
          </p:cNvSpPr>
          <p:nvPr/>
        </p:nvSpPr>
        <p:spPr bwMode="auto">
          <a:xfrm>
            <a:off x="1524000" y="0"/>
            <a:ext cx="91440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Orden de los datos que incluyen las citas de </a:t>
            </a:r>
            <a:r>
              <a:rPr lang="es-ES" sz="3200" b="1" i="1" dirty="0">
                <a:solidFill>
                  <a:schemeClr val="tx2"/>
                </a:solidFill>
                <a:latin typeface="Calibri" pitchFamily="34" charset="0"/>
              </a:rPr>
              <a:t>post, artículo o contribuciones en los</a:t>
            </a:r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" sz="3200" b="1" i="1" dirty="0">
                <a:solidFill>
                  <a:schemeClr val="tx2"/>
                </a:solidFill>
                <a:latin typeface="Calibri" pitchFamily="34" charset="0"/>
              </a:rPr>
              <a:t>Blog Científicos</a:t>
            </a:r>
            <a:r>
              <a:rPr lang="es-ES" sz="3200" b="1" dirty="0">
                <a:solidFill>
                  <a:schemeClr val="tx2"/>
                </a:solidFill>
                <a:latin typeface="Calibri" pitchFamily="34" charset="0"/>
              </a:rPr>
              <a:t>:</a:t>
            </a:r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endParaRPr lang="es-ES" sz="24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Ej.</a:t>
            </a:r>
            <a:endParaRPr lang="es-ES" sz="3600" b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Martínez Larrarte JP. Utilidad de la Web 2.0 para usuarios de Infomed. 2019 Ene 15[citado 2019 jun 2] En: Reumatología práctica y clínica. Blog en línea[Internet].La Habana. 2 p. Disponible en: 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  <a:hlinkClick r:id="rId2"/>
              </a:rPr>
              <a:t>https://blogs.sld.cu/reumatologia/2019/01/15/utilidad-de-la-web-2-0-para-usuarios-de-infomed/</a:t>
            </a:r>
            <a:r>
              <a:rPr lang="es-ES" sz="3600" b="1" dirty="0">
                <a:solidFill>
                  <a:schemeClr val="tx2"/>
                </a:solidFill>
                <a:latin typeface="Calibri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138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CuadroTexto"/>
          <p:cNvSpPr txBox="1">
            <a:spLocks noChangeArrowheads="1"/>
          </p:cNvSpPr>
          <p:nvPr/>
        </p:nvSpPr>
        <p:spPr bwMode="auto">
          <a:xfrm>
            <a:off x="3952876" y="1428751"/>
            <a:ext cx="25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800" b="1">
                <a:solidFill>
                  <a:schemeClr val="tx2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5343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1 Imagen" descr="presentacio-OJS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0"/>
            <a:ext cx="738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6200000">
            <a:off x="8197851" y="673101"/>
            <a:ext cx="846137" cy="50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Abrir llave"/>
          <p:cNvSpPr/>
          <p:nvPr/>
        </p:nvSpPr>
        <p:spPr>
          <a:xfrm>
            <a:off x="2309813" y="2714626"/>
            <a:ext cx="571500" cy="4143375"/>
          </a:xfrm>
          <a:prstGeom prst="leftBrace">
            <a:avLst>
              <a:gd name="adj1" fmla="val 8333"/>
              <a:gd name="adj2" fmla="val 5071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Imagen" descr="presentacio-OJS-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4" y="0"/>
            <a:ext cx="7369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9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Imagen" descr="presentacio-OJS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0"/>
            <a:ext cx="738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 rot="16200000">
            <a:off x="8351045" y="683420"/>
            <a:ext cx="676275" cy="385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>
            <a:off x="1809750" y="1785939"/>
            <a:ext cx="692150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9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Imagen" descr="presentacio-OJS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4" y="0"/>
            <a:ext cx="7407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1881188" y="5214938"/>
            <a:ext cx="620712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Flecha derecha"/>
          <p:cNvSpPr/>
          <p:nvPr/>
        </p:nvSpPr>
        <p:spPr>
          <a:xfrm>
            <a:off x="1881188" y="5500689"/>
            <a:ext cx="6207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2881313" y="4143376"/>
            <a:ext cx="62071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1881188" y="5715001"/>
            <a:ext cx="62071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1881188" y="6215063"/>
            <a:ext cx="620712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1881188" y="6572251"/>
            <a:ext cx="620712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1809750" y="1785939"/>
            <a:ext cx="692150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Microsoft Office PowerPoint</Application>
  <PresentationFormat>Panorámica</PresentationFormat>
  <Paragraphs>170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Peter</dc:creator>
  <cp:lastModifiedBy>Peter</cp:lastModifiedBy>
  <cp:revision>1</cp:revision>
  <dcterms:created xsi:type="dcterms:W3CDTF">2022-02-21T04:13:08Z</dcterms:created>
  <dcterms:modified xsi:type="dcterms:W3CDTF">2022-02-21T04:13:37Z</dcterms:modified>
</cp:coreProperties>
</file>