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6"/>
  </p:notesMasterIdLst>
  <p:sldIdLst>
    <p:sldId id="257" r:id="rId3"/>
    <p:sldId id="368" r:id="rId4"/>
    <p:sldId id="303" r:id="rId5"/>
    <p:sldId id="304" r:id="rId6"/>
    <p:sldId id="307" r:id="rId7"/>
    <p:sldId id="308" r:id="rId8"/>
    <p:sldId id="309" r:id="rId9"/>
    <p:sldId id="371" r:id="rId10"/>
    <p:sldId id="372" r:id="rId11"/>
    <p:sldId id="373" r:id="rId12"/>
    <p:sldId id="375" r:id="rId13"/>
    <p:sldId id="417" r:id="rId14"/>
    <p:sldId id="376" r:id="rId15"/>
    <p:sldId id="378" r:id="rId16"/>
    <p:sldId id="379" r:id="rId17"/>
    <p:sldId id="380" r:id="rId18"/>
    <p:sldId id="381" r:id="rId19"/>
    <p:sldId id="382" r:id="rId20"/>
    <p:sldId id="306" r:id="rId21"/>
    <p:sldId id="383" r:id="rId22"/>
    <p:sldId id="384" r:id="rId23"/>
    <p:sldId id="385" r:id="rId24"/>
    <p:sldId id="386" r:id="rId25"/>
    <p:sldId id="390" r:id="rId26"/>
    <p:sldId id="387" r:id="rId27"/>
    <p:sldId id="388" r:id="rId28"/>
    <p:sldId id="389" r:id="rId29"/>
    <p:sldId id="391" r:id="rId30"/>
    <p:sldId id="392" r:id="rId31"/>
    <p:sldId id="393" r:id="rId32"/>
    <p:sldId id="299" r:id="rId33"/>
    <p:sldId id="394" r:id="rId34"/>
    <p:sldId id="370" r:id="rId35"/>
    <p:sldId id="403" r:id="rId36"/>
    <p:sldId id="404" r:id="rId37"/>
    <p:sldId id="405" r:id="rId38"/>
    <p:sldId id="406" r:id="rId39"/>
    <p:sldId id="396" r:id="rId40"/>
    <p:sldId id="397" r:id="rId41"/>
    <p:sldId id="407" r:id="rId42"/>
    <p:sldId id="399" r:id="rId43"/>
    <p:sldId id="400" r:id="rId44"/>
    <p:sldId id="401" r:id="rId45"/>
    <p:sldId id="402" r:id="rId46"/>
    <p:sldId id="377" r:id="rId47"/>
    <p:sldId id="294" r:id="rId48"/>
    <p:sldId id="409" r:id="rId49"/>
    <p:sldId id="412" r:id="rId50"/>
    <p:sldId id="414" r:id="rId51"/>
    <p:sldId id="410" r:id="rId52"/>
    <p:sldId id="411" r:id="rId53"/>
    <p:sldId id="415" r:id="rId54"/>
    <p:sldId id="416" r:id="rId55"/>
  </p:sldIdLst>
  <p:sldSz cx="12192000" cy="6858000"/>
  <p:notesSz cx="6858000" cy="9144000"/>
  <p:defaultTextStyle>
    <a:defPPr>
      <a:defRPr lang="es-C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4" autoAdjust="0"/>
  </p:normalViewPr>
  <p:slideViewPr>
    <p:cSldViewPr snapToGrid="0">
      <p:cViewPr>
        <p:scale>
          <a:sx n="48" d="100"/>
          <a:sy n="48" d="100"/>
        </p:scale>
        <p:origin x="54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E824C-7940-48B6-B5B3-A66C17D5F3B2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U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38990-B863-439A-AC64-8D5B5BA41D36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806798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14 de abril de 2004 se funda el Laboratorio Central de Líquido Cefalorraquídeo (LABCEL) en la Facultad de Ciencias Médicas “Dr. Miguel Enríquez”</a:t>
            </a:r>
          </a:p>
          <a:p>
            <a:r>
              <a:rPr lang="es-ES" dirty="0"/>
              <a:t>El 3 de diciembre de 2004 se le otorga la categoría de Entidad de Ciencia e Innovación Tecnológica</a:t>
            </a:r>
          </a:p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2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05956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Misión de Centro:</a:t>
            </a:r>
            <a:endParaRPr lang="es-C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s-E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 un laboratorio de excelencia y de referencia nacional   para el estudio del líquido cefalorraquídeo desde el punto de vista de investigación básica, de desarrollo y de innovación, docente y clínico. Realiza proyectos de investigación para los programas nacionales, ramales, territoriales e institucionales. Imparte docencia de pre y post grado nacional e internacional y brinda servicios científico-técnicos de alto valor agregado para todo el Sistema Nacional de Salud, sobre la base de un equipamiento de punta y un capital humano de prestigio dentro y fuera del país.</a:t>
            </a:r>
            <a:endParaRPr lang="es-C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3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29129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Visión del centro: 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 un laboratorio de excelencia para el estudio del líquido cefalorraquídeo desde el punto de vista de investigación básica, de desarrollo y de innovación, docente y clínico.  Realiza proyectos de investigación para los Programas Nacionales, Ramales, Territoriales e Institucionales. Imparte docencia de pre y post grado nacional e internacional y brinda servicios científico-técnicos de alto valor agregado para todo el Sistema Nacional de Salud, para los centros que atienden el turismo de salud y las solicitudes de servicios fuera del país, principalmente para los países del área del caribe y Sudamérica sobre la base del equipamiento necesario y   un capital humano de prestigio dentro y fuera del país.</a:t>
            </a:r>
          </a:p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4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901588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Funciones </a:t>
            </a:r>
          </a:p>
          <a:p>
            <a:r>
              <a:rPr lang="es-ES" dirty="0"/>
              <a:t>•	Investigaciones básicas, de desarrollo y de innovación tecnológica</a:t>
            </a:r>
          </a:p>
          <a:p>
            <a:r>
              <a:rPr lang="es-ES" dirty="0"/>
              <a:t>•	Docencia de pre y post grado para estudiantes nacionales y extranjeros, dentro y fuera del Sistema Nacional de Salud.</a:t>
            </a:r>
          </a:p>
          <a:p>
            <a:r>
              <a:rPr lang="es-ES" dirty="0"/>
              <a:t>•	Servicios científico-técnicos de alto valor agregado.</a:t>
            </a:r>
          </a:p>
          <a:p>
            <a:r>
              <a:rPr lang="es-ES" dirty="0"/>
              <a:t>•	Servicio asistencial diagnóstico en enfermedades neurológicas para todo el país.</a:t>
            </a:r>
          </a:p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5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74454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Clasificada por  el CITMA como una ECTI (Entidad de Ciencia Tecnología e innovación)</a:t>
            </a:r>
          </a:p>
          <a:p>
            <a:endParaRPr lang="es-ES" dirty="0"/>
          </a:p>
          <a:p>
            <a:r>
              <a:rPr lang="es-ES" dirty="0"/>
              <a:t>    Centros de Investigación</a:t>
            </a:r>
          </a:p>
          <a:p>
            <a:r>
              <a:rPr lang="es-ES" dirty="0"/>
              <a:t>    Centros de Servicios Científicos y Tecnológicos</a:t>
            </a:r>
          </a:p>
          <a:p>
            <a:r>
              <a:rPr lang="es-ES" b="1" dirty="0">
                <a:solidFill>
                  <a:srgbClr val="C00000"/>
                </a:solidFill>
              </a:rPr>
              <a:t>    Unidades de Desarrollo e Innovación</a:t>
            </a:r>
          </a:p>
          <a:p>
            <a:r>
              <a:rPr lang="es-ES" dirty="0"/>
              <a:t>    Parques Científicos y Tecnológicos</a:t>
            </a:r>
          </a:p>
          <a:p>
            <a:r>
              <a:rPr lang="es-ES" dirty="0"/>
              <a:t>    Empresas de Alta Tecnología</a:t>
            </a:r>
          </a:p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6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80449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U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38990-B863-439A-AC64-8D5B5BA41D36}" type="slidenum">
              <a:rPr lang="es-CU" smtClean="0"/>
              <a:t>9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95362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DBCF3-A994-C1E1-D00A-E8287ACC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9D4266-2AF0-FA17-46F3-4BCD07EA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3949-42DF-B5B3-4428-11CA18DCB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6A02DA-FCD2-5969-E275-3E9912DB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DE436A-61FF-F9A1-23FE-C0BB446A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84593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70E37-BC0E-EBD7-8280-E54A8964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100196-0DB8-CD5B-BAAF-714CDD2D4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D40872-6084-83E6-A321-01E5E62D5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E9A15F-390C-E0B5-C9A4-EEF9B4DB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AEA542-F245-15EE-EB35-61A1D5F7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667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21B46F-2758-8E45-55C2-B8A86EF58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7EBD27-F6D9-FB5A-18AA-0E11E0E67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2B1BAC-C9F0-4B78-49E3-6E5F1515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48A75D-7CCC-56CD-8099-2C2517F2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A04CBB-5767-4BBA-AF48-F2B90B9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159895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77236-0979-3F5A-C2D9-B8A55406F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7A06D-4C07-1D12-8098-9C5E37EF4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FA61A-65A1-DE34-9ACF-D67F59747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2CF86-3C7A-4D03-857A-A275F614F76E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236269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C9D807-1516-1F1C-4B0D-DE0408E63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35903C-91D5-D540-19D0-F53465C66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1333C5-550F-F575-B979-6FAD8A88C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6095C-C5C1-4EFB-969B-BEBD7ADD461A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221331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8FB905-9628-E873-F33D-B52C180F4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1BA6B-D909-6085-A7A6-A140061767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B6D6FA-094B-FA35-FF24-33AA0AED56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AA063-DFC5-4BA5-8915-49FDB8567EA1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3082583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E89ECB-06B5-6FA1-3A98-67F2DF5FA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24347-089F-4B62-4AD8-128CC50DF0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4E1D2B-C48E-5B91-E769-2CD0E000E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53544-314F-43B1-8B79-81F6B7F78C98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499884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8D44F-E1DC-F66F-25A8-47EEE4293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A1411-9995-CA72-DCDC-2B735DC51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4569C6-4EC6-F317-D001-17F71703E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5DC65C-59DC-49F3-97D8-4871FB1AC25D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759198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868D59-D2E2-D6EF-59F5-4F8136499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AB2C6E-2459-E217-0544-A6305304C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744D81-094A-A17F-981B-7E48638B4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F66AA-D5E3-43C3-B331-1AAC3D2996E3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974784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EB7318-CC1C-FF29-F9B7-6CDB6A6575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169484-B2B9-391E-EC2D-DE1FEC925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5F9AA5-A942-4625-FDF6-4FEDD3AB9D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26370-DC6F-4B7E-A322-8BD05B583A25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391517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849573-CE66-869C-CB25-D5FCB46546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88CCF2-0753-3378-FE41-79DE5B1B1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42BF34-FCAB-E1DC-6573-04BB84E49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C1ED2-DA34-46CD-B1C0-96F587461FC0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311760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204E4-C700-915D-C0E2-95253977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B8F283-F62E-3C5A-A41A-848CC0D24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BE921C-1D5B-215A-5080-6BCF42F3B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2B7B81-A1A3-8F1A-7AC1-612FAAA4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AF162F-62D9-B2BF-E37D-502249C7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007849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CDA0C-5E2C-DFFA-A1E7-659CE7EE34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635935-719D-613A-679B-5880FBDBA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2F55F-F0E6-DDFF-1E64-AB5A99F00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D2AB9-DF68-4DEB-97A0-22B9BC5F8926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580271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D417F-6BAA-3D96-A02A-434F38E56C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5B44A1-80B3-3D2C-C72F-C97C62DC9F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C798A-8A56-1DE3-3D83-7EFECC74A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802CB-24CE-43A4-8B00-80DE9907A33A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268197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DF1CC-ACFD-0DF2-8E89-D7CA759A85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0B8F2-D921-2BFA-B52C-2169D440A0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7798B4-D14D-0A2F-37EF-3105A7BA0D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CD59AB-D904-4958-96F8-0E91F055FFFF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2714308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786F68-9E5B-E3EC-1523-D1D981AC89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D64D72-D816-81B0-2382-612A7CF28B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EA12FA-13CE-34AA-2876-EA44F97DA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847D5-0526-4CBB-A7AA-B8C996C2A209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2206644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77236-0979-3F5A-C2D9-B8A55406F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47A06D-4C07-1D12-8098-9C5E37EF4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FA61A-65A1-DE34-9ACF-D67F59747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2CF86-3C7A-4D03-857A-A275F614F76E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540664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7FA1C6-2AE6-65F4-A44D-BC318F556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E5AB14-DBC6-A045-A6A6-BC0016A1C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0399E1-5657-F294-DD5E-BFF50D220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7E813-A8EB-4740-B9E6-C2620A70541B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044902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DFEE76-8DB0-6D5D-AA1A-9E43635FE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040A25-F6F4-BE23-DDD8-5321D99614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B01FCF0-9DD7-2FD9-3811-CA24D6AED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2B14B-731F-40C3-B383-400C1D1C8CC4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124529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01B4C-6D6B-5C02-F7DB-EE81E76A6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CF606-9BF2-2412-4661-D74AB3D8E1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31AA9B-752D-F49B-EC91-B454C9D9B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CD595-4D63-4EB3-80C9-83F37BB428DF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43676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89C4E-CEA7-5D72-E74E-C06EE07F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1D4CCE-103C-4F7F-74E9-BEE2B025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0741DA-A72D-1837-4267-3EB0028A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8CF3B4-E6C7-6ADB-A90B-DAA08492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68F66-B66C-045B-64A3-9C679220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9890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05183-9501-EFED-4400-74F21DF2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F7D577-142C-7E52-E9F3-E7638FDDD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C00893-AC32-E144-2716-E9124AA0C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3DBF2-B27F-B45D-1717-E2DDCC18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B9273F-1C86-4A34-3B87-2D57A594A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6F44BE-D384-4B7B-FF1C-6CA91209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01957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4BE86-5A48-7515-2250-259240359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D118D-850A-C150-129E-1F54AECB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3FD28C-9F4D-E27F-B5C6-FBCF40CE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F1339F-5DDE-A401-CF35-2F600302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0B080AE-CADF-EAAC-0DFA-E12416E5B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FE66BCE-EFA0-92BF-BD8D-7406604F8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7EB907-D7F1-7F9C-5CBF-726C538E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833395-9D67-20C1-F33D-85755306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52931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7A988-A4CF-FBCC-1A98-01487047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90EF6D-601B-667D-1291-B085B8D3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E18CD8-AB4D-DBA2-1F64-A0EBB769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9F1682-C3B8-F806-0BF1-508A5568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23489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F02914-CB78-074E-6237-CDCFE176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800D43-2AC4-FEDF-1BF7-482CDEA0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FC4A2B-2FCA-6FD2-C9F6-4C3A56E8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6266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DF7BB0-E091-8F64-EA27-705F6804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FC3B7-C311-B2C9-EEFE-9DF2A1FB7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AF3819-65B3-09C1-8B68-4E84CAFD3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13E000-B345-CDE4-636B-E33476DCC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CFE24-A125-5C2C-334E-DB294BC1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471FAF-4FF9-9B8D-577A-42C2C746A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17400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B4FFE-87E9-3D1F-6218-A3A9C253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9CD51E-2AB6-C793-C5FA-4BBC3CA62D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729D55-484F-73DC-A118-9AFE42E075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4D0E1A-B46C-18E6-CE0D-730C76A4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9FA723-494E-A851-E538-7C4386D4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10D49C-5BB8-411B-A6EB-2D492A28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74887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B7D25D-A4C2-EAA5-C44F-D4A38B91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6A63B6-E661-54F5-C681-213DD4D30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B13240-3AF1-1CF1-C1C6-489834471D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41597-2F79-4128-AD86-D673CFC0DFBE}" type="datetimeFigureOut">
              <a:rPr lang="es-CU" smtClean="0"/>
              <a:t>1/8/2022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0A8804-B2EC-4B06-36BA-6AFBF5504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ABBC70-44D5-FE99-F3AE-5F9500130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DD3DE-7B14-4730-BFED-B70949BCADBF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52324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B16DD2F-096E-4EC1-F59F-1BD53D869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U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437E7C-DD00-C006-FDD3-39859AE5B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U"/>
              <a:t>Haga clic para modificar el estilo de texto del patrón</a:t>
            </a:r>
          </a:p>
          <a:p>
            <a:pPr lvl="1"/>
            <a:r>
              <a:rPr lang="es-ES" altLang="es-CU"/>
              <a:t>Segundo nivel</a:t>
            </a:r>
          </a:p>
          <a:p>
            <a:pPr lvl="2"/>
            <a:r>
              <a:rPr lang="es-ES" altLang="es-CU"/>
              <a:t>Tercer nivel</a:t>
            </a:r>
          </a:p>
          <a:p>
            <a:pPr lvl="3"/>
            <a:r>
              <a:rPr lang="es-ES" altLang="es-CU"/>
              <a:t>Cuarto nivel</a:t>
            </a:r>
          </a:p>
          <a:p>
            <a:pPr lvl="4"/>
            <a:r>
              <a:rPr lang="es-ES" altLang="es-CU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54D7B6-6E8B-7B95-28EF-257F66ED25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7023EA-FA02-E1E2-DFA7-27E5D9A926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27BA300-EC05-6183-C2EF-936E55CAEB4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0A7D55-42F0-457A-938B-A6A0DE3A7DF4}" type="slidenum">
              <a:rPr lang="es-ES" altLang="es-CU"/>
              <a:pPr/>
              <a:t>‹Nº›</a:t>
            </a:fld>
            <a:endParaRPr lang="es-ES" altLang="es-CU"/>
          </a:p>
        </p:txBody>
      </p:sp>
    </p:spTree>
    <p:extLst>
      <p:ext uri="{BB962C8B-B14F-4D97-AF65-F5344CB8AC3E}">
        <p14:creationId xmlns:p14="http://schemas.microsoft.com/office/powerpoint/2010/main" val="10282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g"/><Relationship Id="rId5" Type="http://schemas.openxmlformats.org/officeDocument/2006/relationships/image" Target="../media/image33.wmf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 LABCEL 2022</a:t>
            </a:r>
          </a:p>
        </p:txBody>
      </p:sp>
      <p:sp>
        <p:nvSpPr>
          <p:cNvPr id="2052" name="CuadroTexto 6">
            <a:extLst>
              <a:ext uri="{FF2B5EF4-FFF2-40B4-BE49-F238E27FC236}">
                <a16:creationId xmlns:a16="http://schemas.microsoft.com/office/drawing/2014/main" id="{ADB2C3F6-6712-19A4-6DBD-B2035F6E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714494"/>
            <a:ext cx="11460162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4800" b="1" dirty="0">
                <a:solidFill>
                  <a:schemeClr val="tx2"/>
                </a:solidFill>
              </a:rPr>
              <a:t>Fundamentos de un laboratorio de investigaciones básicas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U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Laboratorio Central de Líquido Cefalorraquídeo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es-CU" sz="4400" b="1" dirty="0">
                <a:solidFill>
                  <a:srgbClr val="44546A"/>
                </a:solidFill>
                <a:latin typeface="Calibri" panose="020F0502020204030204"/>
              </a:rPr>
              <a:t>(LABCEL)</a:t>
            </a:r>
            <a:br>
              <a:rPr lang="es-ES" altLang="es-CU" sz="6000" b="1" dirty="0">
                <a:solidFill>
                  <a:schemeClr val="tx2"/>
                </a:solidFill>
              </a:rPr>
            </a:br>
            <a:r>
              <a:rPr lang="es-ES" altLang="es-CU" sz="4000" b="1" dirty="0">
                <a:solidFill>
                  <a:schemeClr val="tx2"/>
                </a:solidFill>
              </a:rPr>
              <a:t>presentación</a:t>
            </a:r>
            <a:r>
              <a:rPr lang="es-ES" altLang="es-CU" sz="6000" b="1" dirty="0">
                <a:solidFill>
                  <a:schemeClr val="tx2"/>
                </a:solidFill>
              </a:rPr>
              <a:t> </a:t>
            </a:r>
            <a:r>
              <a:rPr lang="es-ES" altLang="es-CU" sz="4000" b="1" dirty="0">
                <a:solidFill>
                  <a:schemeClr val="tx2"/>
                </a:solidFill>
              </a:rPr>
              <a:t>en honor al profesor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4000" b="1" dirty="0">
                <a:solidFill>
                  <a:schemeClr val="tx2"/>
                </a:solidFill>
              </a:rPr>
              <a:t>Alberto Juan Dorta Contreras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U" sz="32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CU" sz="32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3200" b="1" dirty="0">
                <a:solidFill>
                  <a:schemeClr val="tx2"/>
                </a:solidFill>
              </a:rPr>
              <a:t>Dr. José pedro Martínez Larrarte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3403C81-4232-C7DE-E358-22F56BED6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2413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Adiestramiento en </a:t>
            </a:r>
            <a:r>
              <a:rPr lang="es-ES" altLang="es-CU" sz="3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Göttigen</a:t>
            </a:r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1994 becado por la IBRO y la Universidad Georg August </a:t>
            </a:r>
          </a:p>
        </p:txBody>
      </p:sp>
      <p:pic>
        <p:nvPicPr>
          <p:cNvPr id="6147" name="Picture 3" descr="1994 Goettingen">
            <a:extLst>
              <a:ext uri="{FF2B5EF4-FFF2-40B4-BE49-F238E27FC236}">
                <a16:creationId xmlns:a16="http://schemas.microsoft.com/office/drawing/2014/main" id="{6FCB1F74-6FA2-232E-A242-7ED969231B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171" y="1120611"/>
            <a:ext cx="3893006" cy="5535642"/>
          </a:xfrm>
        </p:spPr>
      </p:pic>
      <p:pic>
        <p:nvPicPr>
          <p:cNvPr id="6148" name="Picture 4" descr="1994 Reiber Goettigen y Dorta">
            <a:extLst>
              <a:ext uri="{FF2B5EF4-FFF2-40B4-BE49-F238E27FC236}">
                <a16:creationId xmlns:a16="http://schemas.microsoft.com/office/drawing/2014/main" id="{2EF5F934-50DD-EDA9-186C-894525F58E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7175" y="1127521"/>
            <a:ext cx="3886654" cy="5551529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4D0C80-4132-3A95-CBE8-413722FE08D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70757"/>
            <a:ext cx="10972800" cy="638389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Trabajo conjunto 1994-1996</a:t>
            </a:r>
          </a:p>
        </p:txBody>
      </p:sp>
      <p:pic>
        <p:nvPicPr>
          <p:cNvPr id="8195" name="Picture 3" descr="Hospital Univ Goettingen 1996">
            <a:extLst>
              <a:ext uri="{FF2B5EF4-FFF2-40B4-BE49-F238E27FC236}">
                <a16:creationId xmlns:a16="http://schemas.microsoft.com/office/drawing/2014/main" id="{96B29C29-1A29-0F1F-08B6-29A069F6DFB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853609"/>
            <a:ext cx="6233844" cy="2932580"/>
          </a:xfrm>
        </p:spPr>
      </p:pic>
      <p:pic>
        <p:nvPicPr>
          <p:cNvPr id="8197" name="Picture 5" descr="1996 Peter Lange Dorta y Mario">
            <a:extLst>
              <a:ext uri="{FF2B5EF4-FFF2-40B4-BE49-F238E27FC236}">
                <a16:creationId xmlns:a16="http://schemas.microsoft.com/office/drawing/2014/main" id="{921E858D-AEAB-206D-46E1-07BBB960BD2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5375" y="812445"/>
            <a:ext cx="3977368" cy="5826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E559901-8F7D-67E6-6D21-6C906F48E77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731" y="4149726"/>
            <a:ext cx="1780039" cy="2547139"/>
          </a:xfrm>
          <a:noFill/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5950335D-0087-AE54-AF9F-5D81C033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56" y="4005264"/>
            <a:ext cx="1780039" cy="271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6A8EF5E-3821-7174-26E0-D828549D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81" y="3933824"/>
            <a:ext cx="1947663" cy="278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53D000E-0AC1-D80C-F85F-B09424B9C5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263" y="107952"/>
            <a:ext cx="10972800" cy="584198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Visitas de trabajo 1996-2000</a:t>
            </a:r>
          </a:p>
        </p:txBody>
      </p:sp>
      <p:pic>
        <p:nvPicPr>
          <p:cNvPr id="7171" name="Picture 3" descr="Con Reiber y Nau">
            <a:extLst>
              <a:ext uri="{FF2B5EF4-FFF2-40B4-BE49-F238E27FC236}">
                <a16:creationId xmlns:a16="http://schemas.microsoft.com/office/drawing/2014/main" id="{2EB6628F-7F27-2C49-B881-05C9DBE52C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262" y="663469"/>
            <a:ext cx="6458093" cy="4198777"/>
          </a:xfr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29EF480-8264-C64B-DE4B-E85B979D89E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3374" y="905209"/>
            <a:ext cx="4366816" cy="435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4118B83B-8149-3524-8FF0-1BFDE8A20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83" y="5392738"/>
            <a:ext cx="11781407" cy="85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altLang="es-C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Reiber, Nao y Dorta: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Intrathecal synthesis of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inmunoglobulins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Eosinophilic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meningoencephalits</a:t>
            </a:r>
            <a:endParaRPr lang="es-CU" sz="2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81AF1B50-BE40-2CCD-8DE7-7BADF5367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69" y="6307751"/>
            <a:ext cx="11242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 artículo conjunto CLIN  DIAGN LAB IMMUNOL 1998; 5: 452–455</a:t>
            </a:r>
          </a:p>
        </p:txBody>
      </p:sp>
    </p:spTree>
    <p:extLst>
      <p:ext uri="{BB962C8B-B14F-4D97-AF65-F5344CB8AC3E}">
        <p14:creationId xmlns:p14="http://schemas.microsoft.com/office/powerpoint/2010/main" val="395298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1CCD7CA-DDAE-0143-3A17-5010904E231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-159315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Visitas de Trabajo 2000-2002</a:t>
            </a:r>
          </a:p>
        </p:txBody>
      </p:sp>
      <p:pic>
        <p:nvPicPr>
          <p:cNvPr id="9219" name="Picture 3" descr="Goettingen con los tecnicos">
            <a:extLst>
              <a:ext uri="{FF2B5EF4-FFF2-40B4-BE49-F238E27FC236}">
                <a16:creationId xmlns:a16="http://schemas.microsoft.com/office/drawing/2014/main" id="{CE4CC9B6-A303-25A6-A0F7-CBB04B3F11F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486" y="821410"/>
            <a:ext cx="4544854" cy="28407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 descr="Goettingen con las técnicas">
            <a:extLst>
              <a:ext uri="{FF2B5EF4-FFF2-40B4-BE49-F238E27FC236}">
                <a16:creationId xmlns:a16="http://schemas.microsoft.com/office/drawing/2014/main" id="{BBAEF4B3-34B2-4232-1403-FE13EA3B2B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0494" y="826735"/>
            <a:ext cx="4728960" cy="28354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 descr="Dorta con Peter Lange en 1998">
            <a:extLst>
              <a:ext uri="{FF2B5EF4-FFF2-40B4-BE49-F238E27FC236}">
                <a16:creationId xmlns:a16="http://schemas.microsoft.com/office/drawing/2014/main" id="{AD9644E0-584A-3574-81B0-926755E9B0F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486" y="3938589"/>
            <a:ext cx="4546441" cy="2841269"/>
          </a:xfr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BB864D4-28DB-C2DD-CF26-4254E6E252B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1100" y="4149727"/>
            <a:ext cx="1649171" cy="2584726"/>
          </a:xfrm>
          <a:noFill/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C828D191-38F9-088D-AE33-535417C1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96" y="3933825"/>
            <a:ext cx="1968501" cy="285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723AE02B-2395-ECDF-CF2F-E6F9E10A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93" y="4076701"/>
            <a:ext cx="1968501" cy="26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61ECF88-47F8-2310-029E-7E159CDDA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68047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Listado de trabajos de Cuba con Reiber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810A308B-FD31-8DFB-4BEF-6FE92A3E7F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66951"/>
            <a:ext cx="5016501" cy="5746834"/>
          </a:xfrm>
          <a:noFill/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3C50657-F9B2-66C3-46A8-E0250A9E46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2809" y="1066611"/>
            <a:ext cx="5999591" cy="5791389"/>
          </a:xfrm>
          <a:noFill/>
        </p:spPr>
      </p:pic>
      <p:pic>
        <p:nvPicPr>
          <p:cNvPr id="10245" name="Picture 6" descr="FLECHADERECHA">
            <a:extLst>
              <a:ext uri="{FF2B5EF4-FFF2-40B4-BE49-F238E27FC236}">
                <a16:creationId xmlns:a16="http://schemas.microsoft.com/office/drawing/2014/main" id="{6CC45CF4-9FFA-6109-FA4C-E8976AEF4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9480551" y="2924175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FLECHADERECHA">
            <a:extLst>
              <a:ext uri="{FF2B5EF4-FFF2-40B4-BE49-F238E27FC236}">
                <a16:creationId xmlns:a16="http://schemas.microsoft.com/office/drawing/2014/main" id="{98436300-AD7A-B1CE-3EB2-E1E3075DA5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9480551" y="3213100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FLECHADERECHA">
            <a:extLst>
              <a:ext uri="{FF2B5EF4-FFF2-40B4-BE49-F238E27FC236}">
                <a16:creationId xmlns:a16="http://schemas.microsoft.com/office/drawing/2014/main" id="{8F2F1D50-3A34-EB6F-92AA-978CDFA1D4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2420939"/>
            <a:ext cx="5429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FLECHADERECHA">
            <a:extLst>
              <a:ext uri="{FF2B5EF4-FFF2-40B4-BE49-F238E27FC236}">
                <a16:creationId xmlns:a16="http://schemas.microsoft.com/office/drawing/2014/main" id="{ACDB2241-A11A-D761-8857-C9191549C3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2636839"/>
            <a:ext cx="5429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6" descr="FLECHADERECHA">
            <a:extLst>
              <a:ext uri="{FF2B5EF4-FFF2-40B4-BE49-F238E27FC236}">
                <a16:creationId xmlns:a16="http://schemas.microsoft.com/office/drawing/2014/main" id="{13711EEE-43F0-A740-8239-B75B5302A8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2924175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 descr="FLECHADERECHA">
            <a:extLst>
              <a:ext uri="{FF2B5EF4-FFF2-40B4-BE49-F238E27FC236}">
                <a16:creationId xmlns:a16="http://schemas.microsoft.com/office/drawing/2014/main" id="{247AEA9C-0ADE-84FA-2FA1-E1C7C2ED8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3429000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FLECHADERECHA">
            <a:extLst>
              <a:ext uri="{FF2B5EF4-FFF2-40B4-BE49-F238E27FC236}">
                <a16:creationId xmlns:a16="http://schemas.microsoft.com/office/drawing/2014/main" id="{F9AEA1B7-85D0-023C-5A07-9FD17939F5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3933825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6" descr="FLECHADERECHA">
            <a:extLst>
              <a:ext uri="{FF2B5EF4-FFF2-40B4-BE49-F238E27FC236}">
                <a16:creationId xmlns:a16="http://schemas.microsoft.com/office/drawing/2014/main" id="{771C1018-4C9F-3E1B-254F-135DC71C6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5303839" y="1989139"/>
            <a:ext cx="542925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034E4A0-34AB-595C-E307-B5B1E6EC191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57908" y="-142421"/>
            <a:ext cx="11324492" cy="1143000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Alemania-Bélgica 2003: Preparación y adiestramiento para LABCEL</a:t>
            </a:r>
          </a:p>
        </p:txBody>
      </p:sp>
      <p:pic>
        <p:nvPicPr>
          <p:cNvPr id="11267" name="Picture 3" descr="2003 Goettingen">
            <a:extLst>
              <a:ext uri="{FF2B5EF4-FFF2-40B4-BE49-F238E27FC236}">
                <a16:creationId xmlns:a16="http://schemas.microsoft.com/office/drawing/2014/main" id="{C20FEFAF-57D7-C9F3-A0AC-BCB6BBDA830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2113" y="787898"/>
            <a:ext cx="4309784" cy="2831380"/>
          </a:xfrm>
        </p:spPr>
      </p:pic>
      <p:pic>
        <p:nvPicPr>
          <p:cNvPr id="11268" name="Picture 4" descr="DSC00202">
            <a:extLst>
              <a:ext uri="{FF2B5EF4-FFF2-40B4-BE49-F238E27FC236}">
                <a16:creationId xmlns:a16="http://schemas.microsoft.com/office/drawing/2014/main" id="{1A060BBA-3C7C-DAC1-99FD-D95EC08BA2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9140" y="771080"/>
            <a:ext cx="4140999" cy="2774212"/>
          </a:xfrm>
        </p:spPr>
      </p:pic>
      <p:pic>
        <p:nvPicPr>
          <p:cNvPr id="11269" name="Picture 5" descr="DSC00078">
            <a:extLst>
              <a:ext uri="{FF2B5EF4-FFF2-40B4-BE49-F238E27FC236}">
                <a16:creationId xmlns:a16="http://schemas.microsoft.com/office/drawing/2014/main" id="{AB3C9312-E0A1-0C1F-CE6B-C5A00526732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625" y="3779120"/>
            <a:ext cx="4309784" cy="2961369"/>
          </a:xfrm>
        </p:spPr>
      </p:pic>
      <p:pic>
        <p:nvPicPr>
          <p:cNvPr id="11270" name="Picture 6" descr="Evento Belgica 2003">
            <a:extLst>
              <a:ext uri="{FF2B5EF4-FFF2-40B4-BE49-F238E27FC236}">
                <a16:creationId xmlns:a16="http://schemas.microsoft.com/office/drawing/2014/main" id="{C811BFB8-1C1B-1BA8-FCB9-F2568E0C3E7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8177" y="3755795"/>
            <a:ext cx="4140999" cy="296136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8A09079D-E3F5-D1ED-B916-AF576D74D79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871" y="333375"/>
            <a:ext cx="4094163" cy="6140450"/>
          </a:xfrm>
        </p:spPr>
      </p:pic>
      <p:sp>
        <p:nvSpPr>
          <p:cNvPr id="12291" name="Text Box 6">
            <a:extLst>
              <a:ext uri="{FF2B5EF4-FFF2-40B4-BE49-F238E27FC236}">
                <a16:creationId xmlns:a16="http://schemas.microsoft.com/office/drawing/2014/main" id="{DDA7C192-B8DD-445B-2BB8-DFF2A2BAC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459" y="180659"/>
            <a:ext cx="699867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CU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de abril 2004 corte de la cinta para dejar inaugurado oficialmente LABCEL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CU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C. Jorge González Pérez </a:t>
            </a:r>
          </a:p>
          <a:p>
            <a:pPr eaLnBrk="1" hangingPunct="1"/>
            <a:r>
              <a:rPr lang="es-ES" altLang="es-CU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 de la ISCM-H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CU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Dra. Teresa  Pérez Díaz</a:t>
            </a:r>
          </a:p>
          <a:p>
            <a:pPr eaLnBrk="1" hangingPunct="1"/>
            <a:r>
              <a:rPr lang="es-ES" altLang="es-CU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Decana de la FCM-ME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CU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C. Alberto Dorta Contreras</a:t>
            </a:r>
          </a:p>
          <a:p>
            <a:pPr eaLnBrk="1" hangingPunct="1"/>
            <a:r>
              <a:rPr lang="es-ES" altLang="es-CU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de LABCEL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2">
            <a:extLst>
              <a:ext uri="{FF2B5EF4-FFF2-40B4-BE49-F238E27FC236}">
                <a16:creationId xmlns:a16="http://schemas.microsoft.com/office/drawing/2014/main" id="{019117F5-F544-1C57-9CF7-C8CC3E31D55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7618" y="1228884"/>
            <a:ext cx="7215834" cy="541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413EB76-C864-49B4-8973-C79DDAA8794E}"/>
              </a:ext>
            </a:extLst>
          </p:cNvPr>
          <p:cNvSpPr txBox="1"/>
          <p:nvPr/>
        </p:nvSpPr>
        <p:spPr>
          <a:xfrm>
            <a:off x="929898" y="185982"/>
            <a:ext cx="10325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 de LABCEL en la Universidad de Ciencias Médicas de La Habana, agosto de 2004</a:t>
            </a:r>
            <a:endParaRPr lang="es-CU" sz="3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>
            <a:extLst>
              <a:ext uri="{FF2B5EF4-FFF2-40B4-BE49-F238E27FC236}">
                <a16:creationId xmlns:a16="http://schemas.microsoft.com/office/drawing/2014/main" id="{5B4D45F8-BA51-06E6-6DE9-99D23409350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708" y="1039259"/>
            <a:ext cx="8508570" cy="5736563"/>
          </a:xfrm>
        </p:spPr>
      </p:pic>
      <p:sp>
        <p:nvSpPr>
          <p:cNvPr id="26627" name="Text Box 6">
            <a:extLst>
              <a:ext uri="{FF2B5EF4-FFF2-40B4-BE49-F238E27FC236}">
                <a16:creationId xmlns:a16="http://schemas.microsoft.com/office/drawing/2014/main" id="{4FBCBAAD-8915-2E1A-464F-680D01365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74" y="153588"/>
            <a:ext cx="101468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LABCEL como colectivo tiene un índice h1=10 abril 2014  </a:t>
            </a:r>
          </a:p>
          <a:p>
            <a:pPr eaLnBrk="1" hangingPunct="1"/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 h1=15 por </a:t>
            </a:r>
            <a:r>
              <a:rPr lang="es-ES" altLang="es-CU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CU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altLang="es-CU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Perish</a:t>
            </a:r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mayo 2016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C0AD9A3-9532-F637-6720-5E06C9A4360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-35326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4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Libros producidos por LABCEL</a:t>
            </a:r>
          </a:p>
        </p:txBody>
      </p:sp>
      <p:pic>
        <p:nvPicPr>
          <p:cNvPr id="28675" name="Picture 3" descr="libro Barrera Sangre-LCR">
            <a:extLst>
              <a:ext uri="{FF2B5EF4-FFF2-40B4-BE49-F238E27FC236}">
                <a16:creationId xmlns:a16="http://schemas.microsoft.com/office/drawing/2014/main" id="{C313CC66-386B-2E79-345B-2BDA6E877A7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303" y="1032488"/>
            <a:ext cx="2205921" cy="275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2806AD13-FDA5-B5FD-F40C-34755B27224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4229" y="1107829"/>
            <a:ext cx="2205921" cy="2678359"/>
          </a:xfrm>
          <a:noFill/>
        </p:spPr>
      </p:pic>
      <p:pic>
        <p:nvPicPr>
          <p:cNvPr id="28677" name="Picture 5" descr="Cubierta Inmunologia Basica">
            <a:extLst>
              <a:ext uri="{FF2B5EF4-FFF2-40B4-BE49-F238E27FC236}">
                <a16:creationId xmlns:a16="http://schemas.microsoft.com/office/drawing/2014/main" id="{3F2D1DB8-20D2-CA62-755C-2054B7356A2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8583" y="3938589"/>
            <a:ext cx="2248133" cy="283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7B929D26-7396-7D50-F884-BC3D155FF3B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3585" y="3938588"/>
            <a:ext cx="2218557" cy="2799755"/>
          </a:xfr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7D41F0-EE47-E8AF-8323-49B7E4EFC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73" y="1096270"/>
            <a:ext cx="2205921" cy="27984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BEE05F-AAE3-75E5-028A-58ACE50E89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61" y="4063697"/>
            <a:ext cx="1977422" cy="26217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A26E919-807F-0CC1-00EC-EA3025256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80296"/>
            <a:ext cx="10972800" cy="68580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altLang="es-CU" b="1" dirty="0">
                <a:solidFill>
                  <a:schemeClr val="tx2"/>
                </a:solidFill>
              </a:rPr>
              <a:t>Antecedentes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E696853-7C76-123C-8504-E8E2234096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90286" y="1306283"/>
            <a:ext cx="5805714" cy="4950507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s-CU" sz="3200" dirty="0">
                <a:solidFill>
                  <a:schemeClr val="tx2"/>
                </a:solidFill>
              </a:rPr>
              <a:t>El 14 de abril de 2004 se funda el Laboratorio Central de Líquido Cefalorraquídeo (LABCEL) adjunto a la Facultad de Ciencias Médicas  Miguel Enríquez.</a:t>
            </a:r>
          </a:p>
          <a:p>
            <a:pPr eaLnBrk="1" hangingPunct="1">
              <a:lnSpc>
                <a:spcPct val="90000"/>
              </a:lnSpc>
            </a:pPr>
            <a:r>
              <a:rPr lang="es-ES" altLang="es-CU" sz="3200" dirty="0">
                <a:solidFill>
                  <a:schemeClr val="tx2"/>
                </a:solidFill>
              </a:rPr>
              <a:t>El 3 de diciembre de 2004 el CITMA  le otorga la categoría de Entidad de Ciencia e Innovación Tecnológica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B6091B2-C4A8-D96D-4CEF-DF8360FF50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5138" y="1394598"/>
            <a:ext cx="5053411" cy="43966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0627DA9-1A9D-62C9-8E1B-5F1959C8928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-81822"/>
            <a:ext cx="11262102" cy="1143000"/>
          </a:xfrm>
        </p:spPr>
        <p:txBody>
          <a:bodyPr/>
          <a:lstStyle/>
          <a:p>
            <a:pPr eaLnBrk="1" hangingPunct="1"/>
            <a:r>
              <a:rPr lang="es-ES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 Curso Internacional de LABCEL con el Prof. Hansotto Reiber en 2005</a:t>
            </a:r>
          </a:p>
        </p:txBody>
      </p:sp>
      <p:pic>
        <p:nvPicPr>
          <p:cNvPr id="35843" name="Picture 3" descr="fotos dorta curso reiber 5 de dic">
            <a:extLst>
              <a:ext uri="{FF2B5EF4-FFF2-40B4-BE49-F238E27FC236}">
                <a16:creationId xmlns:a16="http://schemas.microsoft.com/office/drawing/2014/main" id="{63A63E20-6410-5416-33C6-E5B22587079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817" y="984148"/>
            <a:ext cx="3582535" cy="2686902"/>
          </a:xfrm>
        </p:spPr>
      </p:pic>
      <p:pic>
        <p:nvPicPr>
          <p:cNvPr id="35844" name="Picture 4" descr="fotos dorta curso reiber 5 de dic">
            <a:extLst>
              <a:ext uri="{FF2B5EF4-FFF2-40B4-BE49-F238E27FC236}">
                <a16:creationId xmlns:a16="http://schemas.microsoft.com/office/drawing/2014/main" id="{E814D407-484E-3E04-A4A0-010EDCAB17E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5650" y="984148"/>
            <a:ext cx="3679966" cy="2759975"/>
          </a:xfrm>
        </p:spPr>
      </p:pic>
      <p:pic>
        <p:nvPicPr>
          <p:cNvPr id="35845" name="Picture 5" descr="fotos dorta curso reiber 5 de dic">
            <a:extLst>
              <a:ext uri="{FF2B5EF4-FFF2-40B4-BE49-F238E27FC236}">
                <a16:creationId xmlns:a16="http://schemas.microsoft.com/office/drawing/2014/main" id="{B09FD2A2-BACB-DC98-89EA-7D066A435D3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161" y="3923091"/>
            <a:ext cx="3634191" cy="2726138"/>
          </a:xfrm>
        </p:spPr>
      </p:pic>
      <p:pic>
        <p:nvPicPr>
          <p:cNvPr id="35846" name="Picture 6" descr="fotos dorta curso reiber 5 de dic">
            <a:extLst>
              <a:ext uri="{FF2B5EF4-FFF2-40B4-BE49-F238E27FC236}">
                <a16:creationId xmlns:a16="http://schemas.microsoft.com/office/drawing/2014/main" id="{85FAA85F-A6E7-9774-B381-E2E9A4E94E0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4054" y="3942141"/>
            <a:ext cx="3637458" cy="272613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6311B75-5888-2E3A-2E7D-D80E8C382C6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175759"/>
            <a:ext cx="10972800" cy="603252"/>
          </a:xfrm>
        </p:spPr>
        <p:txBody>
          <a:bodyPr/>
          <a:lstStyle/>
          <a:p>
            <a:pPr eaLnBrk="1" hangingPunct="1"/>
            <a:r>
              <a:rPr kumimoji="0" lang="es-ES" altLang="es-CU" sz="240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Primer Curso </a:t>
            </a:r>
            <a:r>
              <a:rPr kumimoji="0" lang="es-ES" altLang="es-CU" sz="24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Internacional</a:t>
            </a:r>
            <a:r>
              <a:rPr kumimoji="0" lang="es-ES" altLang="es-CU" sz="240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 LABCEL con el Prof. Hansotto Reiber en </a:t>
            </a:r>
            <a:r>
              <a:rPr lang="es-ES" altLang="es-CU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2006</a:t>
            </a:r>
          </a:p>
        </p:txBody>
      </p:sp>
      <p:pic>
        <p:nvPicPr>
          <p:cNvPr id="36867" name="Picture 3" descr="27-noviembre- 2006 Forum Finsa enHotel Nacional de Cuba 004">
            <a:extLst>
              <a:ext uri="{FF2B5EF4-FFF2-40B4-BE49-F238E27FC236}">
                <a16:creationId xmlns:a16="http://schemas.microsoft.com/office/drawing/2014/main" id="{A2125A8D-70DC-8D0E-92D4-F1E285CD7D4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63" y="1491163"/>
            <a:ext cx="3188934" cy="4256494"/>
          </a:xfrm>
        </p:spPr>
      </p:pic>
      <p:pic>
        <p:nvPicPr>
          <p:cNvPr id="36868" name="Picture 4" descr="acto prof invitado reiber 14">
            <a:extLst>
              <a:ext uri="{FF2B5EF4-FFF2-40B4-BE49-F238E27FC236}">
                <a16:creationId xmlns:a16="http://schemas.microsoft.com/office/drawing/2014/main" id="{2D93D842-3FDC-5413-7E7B-B69AD98C022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900" y="1553030"/>
            <a:ext cx="3145399" cy="4194628"/>
          </a:xfrm>
        </p:spPr>
      </p:pic>
      <p:pic>
        <p:nvPicPr>
          <p:cNvPr id="36870" name="Picture 6" descr="curso de neuroinmunologia LABCEL 4 al 8 -12-06 029">
            <a:extLst>
              <a:ext uri="{FF2B5EF4-FFF2-40B4-BE49-F238E27FC236}">
                <a16:creationId xmlns:a16="http://schemas.microsoft.com/office/drawing/2014/main" id="{C70DB5C7-1446-3F2A-457A-4FD0C3BBAF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7486" y="1553030"/>
            <a:ext cx="4659085" cy="417442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E65B8B4-6745-CCE3-C07B-21871A3BF43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45143" y="101601"/>
            <a:ext cx="11785600" cy="638629"/>
          </a:xfrm>
        </p:spPr>
        <p:txBody>
          <a:bodyPr/>
          <a:lstStyle/>
          <a:p>
            <a:pPr eaLnBrk="1" hangingPunct="1"/>
            <a:r>
              <a:rPr kumimoji="0" lang="es-ES" altLang="es-CU" sz="280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Segundo Curso </a:t>
            </a:r>
            <a:r>
              <a:rPr kumimoji="0" lang="es-ES" altLang="es-CU" sz="280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Internacional</a:t>
            </a:r>
            <a:r>
              <a:rPr kumimoji="0" lang="es-ES" altLang="es-CU" sz="280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 LABCEL con el Prof. Hansotto Reiber en 2006</a:t>
            </a:r>
            <a:endParaRPr lang="es-ES" altLang="es-CU" sz="2800" dirty="0"/>
          </a:p>
        </p:txBody>
      </p:sp>
      <p:pic>
        <p:nvPicPr>
          <p:cNvPr id="37891" name="Picture 3" descr="donacion Reiber oct 2006">
            <a:extLst>
              <a:ext uri="{FF2B5EF4-FFF2-40B4-BE49-F238E27FC236}">
                <a16:creationId xmlns:a16="http://schemas.microsoft.com/office/drawing/2014/main" id="{7DBD3170-EBF7-94B4-AA52-9DAE2A876F3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971" y="791203"/>
            <a:ext cx="4266067" cy="2637797"/>
          </a:xfrm>
        </p:spPr>
      </p:pic>
      <p:pic>
        <p:nvPicPr>
          <p:cNvPr id="37892" name="Picture 4" descr="File009">
            <a:extLst>
              <a:ext uri="{FF2B5EF4-FFF2-40B4-BE49-F238E27FC236}">
                <a16:creationId xmlns:a16="http://schemas.microsoft.com/office/drawing/2014/main" id="{9632DDD6-253C-43C8-5663-B29D32B01D4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900" y="872625"/>
            <a:ext cx="3850341" cy="2556375"/>
          </a:xfrm>
        </p:spPr>
      </p:pic>
      <p:pic>
        <p:nvPicPr>
          <p:cNvPr id="37893" name="Picture 5" descr="Premio ACC 2006">
            <a:extLst>
              <a:ext uri="{FF2B5EF4-FFF2-40B4-BE49-F238E27FC236}">
                <a16:creationId xmlns:a16="http://schemas.microsoft.com/office/drawing/2014/main" id="{AA81EBD7-F6FF-F3F9-F6EA-E56343D0210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4369" y="3561395"/>
            <a:ext cx="3903872" cy="2926491"/>
          </a:xfrm>
        </p:spPr>
      </p:pic>
      <p:pic>
        <p:nvPicPr>
          <p:cNvPr id="37894" name="Picture 6" descr="IMG_5250">
            <a:extLst>
              <a:ext uri="{FF2B5EF4-FFF2-40B4-BE49-F238E27FC236}">
                <a16:creationId xmlns:a16="http://schemas.microsoft.com/office/drawing/2014/main" id="{0E99D843-6E05-F891-14BB-A21785F665F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971" y="3545116"/>
            <a:ext cx="4082661" cy="30619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3826FAAE-ED78-5086-4911-B398EBFA92C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49943" y="101606"/>
            <a:ext cx="11132457" cy="517752"/>
          </a:xfrm>
        </p:spPr>
        <p:txBody>
          <a:bodyPr/>
          <a:lstStyle/>
          <a:p>
            <a:pPr eaLnBrk="1" hangingPunct="1"/>
            <a:r>
              <a:rPr kumimoji="0" lang="es-ES" altLang="es-CU" sz="2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Tercer Curso Internacional de LABCEL con el Prof. Hansotto Reiber en 2007</a:t>
            </a:r>
            <a:endParaRPr lang="es-ES" altLang="es-CU" dirty="0"/>
          </a:p>
        </p:txBody>
      </p:sp>
      <p:pic>
        <p:nvPicPr>
          <p:cNvPr id="38915" name="Picture 3" descr="100_2008">
            <a:extLst>
              <a:ext uri="{FF2B5EF4-FFF2-40B4-BE49-F238E27FC236}">
                <a16:creationId xmlns:a16="http://schemas.microsoft.com/office/drawing/2014/main" id="{B6D5062B-40FD-1A8E-07B9-0380947A6A4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8877" y="4252495"/>
            <a:ext cx="3280227" cy="2292133"/>
          </a:xfrm>
        </p:spPr>
      </p:pic>
      <p:pic>
        <p:nvPicPr>
          <p:cNvPr id="38916" name="Picture 4" descr="CSF meeting">
            <a:extLst>
              <a:ext uri="{FF2B5EF4-FFF2-40B4-BE49-F238E27FC236}">
                <a16:creationId xmlns:a16="http://schemas.microsoft.com/office/drawing/2014/main" id="{E9DEB345-3045-647E-9303-B829A8CE8B2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792" y="4309799"/>
            <a:ext cx="3442380" cy="2292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 descr="Reiber,Quentin Dorta 2007">
            <a:extLst>
              <a:ext uri="{FF2B5EF4-FFF2-40B4-BE49-F238E27FC236}">
                <a16:creationId xmlns:a16="http://schemas.microsoft.com/office/drawing/2014/main" id="{AC1A1A11-EBCF-BB65-601D-BCBBE97E38A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8040" y="637415"/>
            <a:ext cx="2617560" cy="3472705"/>
          </a:xfrm>
        </p:spPr>
      </p:pic>
      <p:pic>
        <p:nvPicPr>
          <p:cNvPr id="38918" name="Picture 6" descr="100_2101">
            <a:extLst>
              <a:ext uri="{FF2B5EF4-FFF2-40B4-BE49-F238E27FC236}">
                <a16:creationId xmlns:a16="http://schemas.microsoft.com/office/drawing/2014/main" id="{744DB9E5-6ABF-5853-B5A1-736E3FB5C51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5839" y="761733"/>
            <a:ext cx="2521723" cy="3348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EDCA5B2-E50E-D759-63C9-0DF5525D3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50820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 conjunta Reiber-Klaus Quentin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B6644F-BAAA-2A69-F716-9F3279B787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197247"/>
            <a:ext cx="53848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altLang="es-CU" sz="2800" dirty="0">
                <a:solidFill>
                  <a:srgbClr val="002060"/>
                </a:solidFill>
              </a:rPr>
              <a:t>Klaus Quentin visitó LABCEL en 2007 y dio curso de Neuroinmunología del humor acuoso y participó en el evento internacional sobre LCR organizado por LABCEL</a:t>
            </a:r>
          </a:p>
        </p:txBody>
      </p:sp>
      <p:pic>
        <p:nvPicPr>
          <p:cNvPr id="45060" name="Picture 4" descr="Reiber,Quentin Dorta 2007">
            <a:extLst>
              <a:ext uri="{FF2B5EF4-FFF2-40B4-BE49-F238E27FC236}">
                <a16:creationId xmlns:a16="http://schemas.microsoft.com/office/drawing/2014/main" id="{1B2C24E5-8B3D-7AB7-9988-0BBD784EF61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4312" y="1096653"/>
            <a:ext cx="4222508" cy="560344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BAF1F49-6075-8F63-0CE1-4CB921A20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171" y="71439"/>
            <a:ext cx="11800115" cy="480105"/>
          </a:xfrm>
        </p:spPr>
        <p:txBody>
          <a:bodyPr/>
          <a:lstStyle/>
          <a:p>
            <a:pPr eaLnBrk="1" hangingPunct="1"/>
            <a:r>
              <a:rPr kumimoji="0" lang="es-ES" altLang="es-CU" sz="2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Cuarto Curso Internacional de LABCEL con el Prof. Hansotto Reiber en 2008</a:t>
            </a:r>
            <a:endParaRPr lang="es-ES" altLang="es-CU" dirty="0"/>
          </a:p>
        </p:txBody>
      </p:sp>
      <p:pic>
        <p:nvPicPr>
          <p:cNvPr id="41987" name="Picture 3" descr="Con Conchita Campa y Reiber">
            <a:extLst>
              <a:ext uri="{FF2B5EF4-FFF2-40B4-BE49-F238E27FC236}">
                <a16:creationId xmlns:a16="http://schemas.microsoft.com/office/drawing/2014/main" id="{4A524C96-D9EB-93FD-5B89-4C41F75FA7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57" y="1363888"/>
            <a:ext cx="5538891" cy="4151537"/>
          </a:xfrm>
        </p:spPr>
      </p:pic>
      <p:pic>
        <p:nvPicPr>
          <p:cNvPr id="41988" name="Picture 4" descr="100_2137">
            <a:extLst>
              <a:ext uri="{FF2B5EF4-FFF2-40B4-BE49-F238E27FC236}">
                <a16:creationId xmlns:a16="http://schemas.microsoft.com/office/drawing/2014/main" id="{0B12A840-B216-4B75-7C6F-22417B0797C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7549" y="1378400"/>
            <a:ext cx="5511560" cy="4151537"/>
          </a:xfrm>
        </p:spPr>
      </p:pic>
      <p:sp>
        <p:nvSpPr>
          <p:cNvPr id="41989" name="Text Box 5">
            <a:extLst>
              <a:ext uri="{FF2B5EF4-FFF2-40B4-BE49-F238E27FC236}">
                <a16:creationId xmlns:a16="http://schemas.microsoft.com/office/drawing/2014/main" id="{030D1D55-DFF3-36BF-C186-0A28566A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257" y="6145436"/>
            <a:ext cx="100400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s-CU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Reiber Miembro de Honor de la Sociedad Cubana de Inmunología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14D0BD4-1918-A13C-5874-0D4FCF723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380" y="332692"/>
            <a:ext cx="11447220" cy="523648"/>
          </a:xfrm>
        </p:spPr>
        <p:txBody>
          <a:bodyPr/>
          <a:lstStyle/>
          <a:p>
            <a:pPr eaLnBrk="1" hangingPunct="1"/>
            <a:r>
              <a:rPr kumimoji="0" lang="es-ES" altLang="es-CU" sz="2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Quinto Curso Internacional de LABCEL con el Prof. Hansotto Reiber en 2009</a:t>
            </a:r>
            <a:endParaRPr lang="es-ES" altLang="es-CU" sz="2800" dirty="0"/>
          </a:p>
        </p:txBody>
      </p:sp>
      <p:pic>
        <p:nvPicPr>
          <p:cNvPr id="43011" name="Picture 3" descr="100_7030">
            <a:extLst>
              <a:ext uri="{FF2B5EF4-FFF2-40B4-BE49-F238E27FC236}">
                <a16:creationId xmlns:a16="http://schemas.microsoft.com/office/drawing/2014/main" id="{ACDE2103-1F5F-583B-B0FC-64F9C34A3C9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380" y="1161143"/>
            <a:ext cx="5784492" cy="4354286"/>
          </a:xfrm>
        </p:spPr>
      </p:pic>
      <p:pic>
        <p:nvPicPr>
          <p:cNvPr id="43012" name="Picture 4" descr="100_9293">
            <a:extLst>
              <a:ext uri="{FF2B5EF4-FFF2-40B4-BE49-F238E27FC236}">
                <a16:creationId xmlns:a16="http://schemas.microsoft.com/office/drawing/2014/main" id="{3FED6F1D-F6D4-F32C-1CEB-FE76A5613C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8818" y="1161143"/>
            <a:ext cx="5781113" cy="435428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511CD2F-D536-7205-0B5F-06A1823A28D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159656"/>
            <a:ext cx="10972800" cy="532267"/>
          </a:xfrm>
        </p:spPr>
        <p:txBody>
          <a:bodyPr/>
          <a:lstStyle/>
          <a:p>
            <a:pPr eaLnBrk="1" hangingPunct="1"/>
            <a:r>
              <a:rPr kumimoji="0" lang="es-ES" altLang="es-CU" sz="2800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Sexto Curso Internacional de LABCEL con el Prof. Hansotto Reiber en 2010</a:t>
            </a:r>
            <a:endParaRPr lang="es-ES" altLang="es-CU" dirty="0"/>
          </a:p>
        </p:txBody>
      </p:sp>
      <p:pic>
        <p:nvPicPr>
          <p:cNvPr id="44035" name="Picture 3" descr="100_1304">
            <a:extLst>
              <a:ext uri="{FF2B5EF4-FFF2-40B4-BE49-F238E27FC236}">
                <a16:creationId xmlns:a16="http://schemas.microsoft.com/office/drawing/2014/main" id="{6AD3EF17-26E0-430A-AE5E-66F30691072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5866" y="807450"/>
            <a:ext cx="3809773" cy="2869200"/>
          </a:xfrm>
        </p:spPr>
      </p:pic>
      <p:pic>
        <p:nvPicPr>
          <p:cNvPr id="44036" name="Picture 4" descr="100_1305">
            <a:extLst>
              <a:ext uri="{FF2B5EF4-FFF2-40B4-BE49-F238E27FC236}">
                <a16:creationId xmlns:a16="http://schemas.microsoft.com/office/drawing/2014/main" id="{219BF4C6-5B61-A81C-3E0D-F692FDF816B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2112" y="734980"/>
            <a:ext cx="3809773" cy="2994060"/>
          </a:xfrm>
        </p:spPr>
      </p:pic>
      <p:pic>
        <p:nvPicPr>
          <p:cNvPr id="44037" name="Picture 5" descr="100_1310">
            <a:extLst>
              <a:ext uri="{FF2B5EF4-FFF2-40B4-BE49-F238E27FC236}">
                <a16:creationId xmlns:a16="http://schemas.microsoft.com/office/drawing/2014/main" id="{CA710543-F396-6430-D5A8-0412322F3CC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5866" y="3841573"/>
            <a:ext cx="3809773" cy="2867375"/>
          </a:xfrm>
        </p:spPr>
      </p:pic>
      <p:pic>
        <p:nvPicPr>
          <p:cNvPr id="44038" name="Picture 6" descr="100_1606">
            <a:extLst>
              <a:ext uri="{FF2B5EF4-FFF2-40B4-BE49-F238E27FC236}">
                <a16:creationId xmlns:a16="http://schemas.microsoft.com/office/drawing/2014/main" id="{DB7B9A54-646C-4BBF-4E95-7E66D0E79F3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1" y="3928471"/>
            <a:ext cx="3808184" cy="276987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4ECE895-2A56-D73A-4F5B-EAA9FE9EF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5322"/>
            <a:ext cx="10972800" cy="1143000"/>
          </a:xfrm>
        </p:spPr>
        <p:txBody>
          <a:bodyPr/>
          <a:lstStyle/>
          <a:p>
            <a:pPr eaLnBrk="1" hangingPunct="1"/>
            <a:r>
              <a:rPr lang="es-ES" altLang="es-CU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 conjunta Reiber-Kevin Rostasy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0E98687-F121-387C-5458-60B1043C71D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12750"/>
            <a:ext cx="53848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s-ES" altLang="es-C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 Rostasy invitado por la Sociedad Cubana de Inmunología aportó reactivos para LABCEL en conjunto con Reiber en 2010</a:t>
            </a:r>
          </a:p>
        </p:txBody>
      </p:sp>
      <p:pic>
        <p:nvPicPr>
          <p:cNvPr id="47108" name="Picture 4" descr="Kevin mayo 2010">
            <a:extLst>
              <a:ext uri="{FF2B5EF4-FFF2-40B4-BE49-F238E27FC236}">
                <a16:creationId xmlns:a16="http://schemas.microsoft.com/office/drawing/2014/main" id="{75E81B4C-7F9A-CB71-8E65-CBF7F6E075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4025" y="1156709"/>
            <a:ext cx="4077774" cy="541739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67990077-CA15-E9A9-D68E-77D970DD62E7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63471" y="174900"/>
            <a:ext cx="11344760" cy="350998"/>
          </a:xfrm>
        </p:spPr>
        <p:txBody>
          <a:bodyPr/>
          <a:lstStyle/>
          <a:p>
            <a:pPr eaLnBrk="1" hangingPunct="1"/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Ultima visita Hansotto Reiber- Annette </a:t>
            </a:r>
            <a:r>
              <a:rPr lang="es-MX" altLang="es-CU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Spreer</a:t>
            </a:r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reactivar convenio 2011</a:t>
            </a:r>
          </a:p>
        </p:txBody>
      </p:sp>
      <p:pic>
        <p:nvPicPr>
          <p:cNvPr id="48131" name="Picture 3" descr="E:\2011-06-08 S Spiritus\DSCF1913.jpg">
            <a:extLst>
              <a:ext uri="{FF2B5EF4-FFF2-40B4-BE49-F238E27FC236}">
                <a16:creationId xmlns:a16="http://schemas.microsoft.com/office/drawing/2014/main" id="{38AF0656-6363-04F3-C471-3CB07564AF0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218" y="1016732"/>
            <a:ext cx="3692607" cy="2769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E:\2011-06-08 S Spiritus\DSCF2067.jpg">
            <a:extLst>
              <a:ext uri="{FF2B5EF4-FFF2-40B4-BE49-F238E27FC236}">
                <a16:creationId xmlns:a16="http://schemas.microsoft.com/office/drawing/2014/main" id="{2AB63EF1-3813-B90D-545B-770C97DE4F4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4" y="1016732"/>
            <a:ext cx="3692607" cy="2769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E:\2011-06-08 S Spiritus\IMG_2700.jpg">
            <a:extLst>
              <a:ext uri="{FF2B5EF4-FFF2-40B4-BE49-F238E27FC236}">
                <a16:creationId xmlns:a16="http://schemas.microsoft.com/office/drawing/2014/main" id="{8E018BBD-D2F2-FD47-2E8D-9E22F432125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6807" y="3938589"/>
            <a:ext cx="3692607" cy="27684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E:\2011-06-08 S Spiritus\IMG_2697.jpg">
            <a:extLst>
              <a:ext uri="{FF2B5EF4-FFF2-40B4-BE49-F238E27FC236}">
                <a16:creationId xmlns:a16="http://schemas.microsoft.com/office/drawing/2014/main" id="{C972895D-1756-1967-DFBF-F52DFEE0A5E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3692604" cy="2768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            LABCEL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F7DB09-0422-EB82-9196-EB67C2CB4985}"/>
              </a:ext>
            </a:extLst>
          </p:cNvPr>
          <p:cNvSpPr txBox="1"/>
          <p:nvPr/>
        </p:nvSpPr>
        <p:spPr>
          <a:xfrm>
            <a:off x="652463" y="950259"/>
            <a:ext cx="10463772" cy="314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4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Misión de centro</a:t>
            </a:r>
            <a:endParaRPr lang="es-CU" sz="4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s-ES" sz="3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Es un laboratorio de referencia nacional   para el estudio del líquido cefalorraquídeo desde el punto de vista de investigación básica, docente y clínico. </a:t>
            </a:r>
          </a:p>
          <a:p>
            <a:endParaRPr lang="es-CU" dirty="0"/>
          </a:p>
        </p:txBody>
      </p:sp>
    </p:spTree>
    <p:extLst>
      <p:ext uri="{BB962C8B-B14F-4D97-AF65-F5344CB8AC3E}">
        <p14:creationId xmlns:p14="http://schemas.microsoft.com/office/powerpoint/2010/main" val="928135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>
            <a:extLst>
              <a:ext uri="{FF2B5EF4-FFF2-40B4-BE49-F238E27FC236}">
                <a16:creationId xmlns:a16="http://schemas.microsoft.com/office/drawing/2014/main" id="{12171C5A-88D9-E0E2-2603-7AE5BE3C89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2836"/>
            <a:ext cx="10972800" cy="404826"/>
          </a:xfrm>
        </p:spPr>
        <p:txBody>
          <a:bodyPr/>
          <a:lstStyle/>
          <a:p>
            <a:pPr eaLnBrk="1" hangingPunct="1"/>
            <a:r>
              <a:rPr lang="es-ES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 de LCR, S. Spiritus 2010 crea el LABCEL en esa provincia</a:t>
            </a:r>
          </a:p>
        </p:txBody>
      </p:sp>
      <p:pic>
        <p:nvPicPr>
          <p:cNvPr id="55299" name="Picture 7" descr="18-11-10_1035">
            <a:extLst>
              <a:ext uri="{FF2B5EF4-FFF2-40B4-BE49-F238E27FC236}">
                <a16:creationId xmlns:a16="http://schemas.microsoft.com/office/drawing/2014/main" id="{145ACB38-CAD7-2F9B-6AC8-23F77F6BDC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73" y="1364343"/>
            <a:ext cx="5930027" cy="4447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8" descr="18-11-10_1041">
            <a:extLst>
              <a:ext uri="{FF2B5EF4-FFF2-40B4-BE49-F238E27FC236}">
                <a16:creationId xmlns:a16="http://schemas.microsoft.com/office/drawing/2014/main" id="{3C9781D7-7CDA-70B8-C42F-5D7EB03EAE6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364343"/>
            <a:ext cx="5930028" cy="444752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F08DAF1A-CBBE-2833-AF8E-C09479A61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06404"/>
            <a:ext cx="10972800" cy="440262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 de LCR S. Spiritus 2011</a:t>
            </a:r>
          </a:p>
        </p:txBody>
      </p:sp>
      <p:pic>
        <p:nvPicPr>
          <p:cNvPr id="56323" name="Picture 7" descr="DSCF4113">
            <a:extLst>
              <a:ext uri="{FF2B5EF4-FFF2-40B4-BE49-F238E27FC236}">
                <a16:creationId xmlns:a16="http://schemas.microsoft.com/office/drawing/2014/main" id="{4A45C618-49B9-97F6-3E30-BAEE519514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39" y="1654629"/>
            <a:ext cx="5941962" cy="4456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8" descr="DSCF4115">
            <a:extLst>
              <a:ext uri="{FF2B5EF4-FFF2-40B4-BE49-F238E27FC236}">
                <a16:creationId xmlns:a16="http://schemas.microsoft.com/office/drawing/2014/main" id="{43BCD363-AFD8-13A9-6F49-BFED8B0B6E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683607"/>
            <a:ext cx="5941962" cy="44564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E2580916-B16F-E6D9-0615-F4D7E09ED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5772"/>
            <a:ext cx="10972800" cy="633867"/>
          </a:xfrm>
        </p:spPr>
        <p:txBody>
          <a:bodyPr/>
          <a:lstStyle/>
          <a:p>
            <a:pPr eaLnBrk="1" hangingPunct="1"/>
            <a:r>
              <a:rPr lang="es-ES" altLang="es-CU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Curso internacional sobre LCR S. Spíritus 2011</a:t>
            </a:r>
          </a:p>
        </p:txBody>
      </p:sp>
      <p:pic>
        <p:nvPicPr>
          <p:cNvPr id="57347" name="Picture 7" descr="DSCF1981">
            <a:extLst>
              <a:ext uri="{FF2B5EF4-FFF2-40B4-BE49-F238E27FC236}">
                <a16:creationId xmlns:a16="http://schemas.microsoft.com/office/drawing/2014/main" id="{E7207BA7-7B30-F8DF-E214-45ACBB7799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45" y="1617555"/>
            <a:ext cx="5799055" cy="43492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8" descr="DSCF1988">
            <a:extLst>
              <a:ext uri="{FF2B5EF4-FFF2-40B4-BE49-F238E27FC236}">
                <a16:creationId xmlns:a16="http://schemas.microsoft.com/office/drawing/2014/main" id="{3C513BEA-1BE8-1623-95AB-50932004F0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199" y="1532315"/>
            <a:ext cx="5912709" cy="44345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            LABCEL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A08054-2D33-C4EB-2F12-C92B4969244E}"/>
              </a:ext>
            </a:extLst>
          </p:cNvPr>
          <p:cNvSpPr txBox="1"/>
          <p:nvPr/>
        </p:nvSpPr>
        <p:spPr>
          <a:xfrm>
            <a:off x="334963" y="1167319"/>
            <a:ext cx="1146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Docencia</a:t>
            </a:r>
            <a:endParaRPr lang="es-C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40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DSCF5805">
            <a:extLst>
              <a:ext uri="{FF2B5EF4-FFF2-40B4-BE49-F238E27FC236}">
                <a16:creationId xmlns:a16="http://schemas.microsoft.com/office/drawing/2014/main" id="{03037C2F-F5B7-C8C1-3436-0C1F849971A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Box 1">
            <a:extLst>
              <a:ext uri="{FF2B5EF4-FFF2-40B4-BE49-F238E27FC236}">
                <a16:creationId xmlns:a16="http://schemas.microsoft.com/office/drawing/2014/main" id="{FB1E424C-CB2F-B596-8A5A-52F889ED8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9" y="6279237"/>
            <a:ext cx="4161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 del curso 2012-13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DSCF2024">
            <a:extLst>
              <a:ext uri="{FF2B5EF4-FFF2-40B4-BE49-F238E27FC236}">
                <a16:creationId xmlns:a16="http://schemas.microsoft.com/office/drawing/2014/main" id="{4BA8B922-B502-8AEB-EEDB-86AF1D93B60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3926" y="274639"/>
            <a:ext cx="780256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Box 1">
            <a:extLst>
              <a:ext uri="{FF2B5EF4-FFF2-40B4-BE49-F238E27FC236}">
                <a16:creationId xmlns:a16="http://schemas.microsoft.com/office/drawing/2014/main" id="{DB096EFE-6D1E-D8C6-46F7-D83D5379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6227764"/>
            <a:ext cx="45955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 del curso  2013-14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SCF7381">
            <a:extLst>
              <a:ext uri="{FF2B5EF4-FFF2-40B4-BE49-F238E27FC236}">
                <a16:creationId xmlns:a16="http://schemas.microsoft.com/office/drawing/2014/main" id="{05DA588C-08B1-7DF7-EA2D-6971DC2F19D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458789"/>
            <a:ext cx="8229600" cy="5481637"/>
          </a:xfrm>
        </p:spPr>
      </p:pic>
      <p:sp>
        <p:nvSpPr>
          <p:cNvPr id="75779" name="TextBox 1">
            <a:extLst>
              <a:ext uri="{FF2B5EF4-FFF2-40B4-BE49-F238E27FC236}">
                <a16:creationId xmlns:a16="http://schemas.microsoft.com/office/drawing/2014/main" id="{35EB9E17-E063-A522-2291-E5F398D22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200239"/>
            <a:ext cx="4161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 del curso 2014-15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Certificado EB y foto estudiantes 2do año\curso 2015-16 segundo año Medicina.JPG">
            <a:extLst>
              <a:ext uri="{FF2B5EF4-FFF2-40B4-BE49-F238E27FC236}">
                <a16:creationId xmlns:a16="http://schemas.microsoft.com/office/drawing/2014/main" id="{CFF2FECA-7B0E-0DBE-91D2-299F4AEA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1" y="292960"/>
            <a:ext cx="8378985" cy="59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3">
            <a:extLst>
              <a:ext uri="{FF2B5EF4-FFF2-40B4-BE49-F238E27FC236}">
                <a16:creationId xmlns:a16="http://schemas.microsoft.com/office/drawing/2014/main" id="{7855F1C7-F037-68D5-5D15-A3DD11BD3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950" y="6350676"/>
            <a:ext cx="41619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U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 del curso 2015-16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>
            <a:extLst>
              <a:ext uri="{FF2B5EF4-FFF2-40B4-BE49-F238E27FC236}">
                <a16:creationId xmlns:a16="http://schemas.microsoft.com/office/drawing/2014/main" id="{2050C0E8-8531-EE8E-59C5-785FACC0B40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0489" y="274639"/>
            <a:ext cx="4389437" cy="5851525"/>
          </a:xfrm>
        </p:spPr>
      </p:pic>
      <p:sp>
        <p:nvSpPr>
          <p:cNvPr id="62467" name="TextBox 1">
            <a:extLst>
              <a:ext uri="{FF2B5EF4-FFF2-40B4-BE49-F238E27FC236}">
                <a16:creationId xmlns:a16="http://schemas.microsoft.com/office/drawing/2014/main" id="{74FC69EB-BBE3-D236-B9A4-EBE4842DD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6252030"/>
            <a:ext cx="62093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 alumno ayudante de LABCEL 2009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100_2653">
            <a:extLst>
              <a:ext uri="{FF2B5EF4-FFF2-40B4-BE49-F238E27FC236}">
                <a16:creationId xmlns:a16="http://schemas.microsoft.com/office/drawing/2014/main" id="{C8808F00-DDBB-7CAF-8CD6-8CF43EC5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92151"/>
            <a:ext cx="31686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100_1900">
            <a:extLst>
              <a:ext uri="{FF2B5EF4-FFF2-40B4-BE49-F238E27FC236}">
                <a16:creationId xmlns:a16="http://schemas.microsoft.com/office/drawing/2014/main" id="{A278FB8B-4289-E95F-1953-186E1BDA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357564"/>
            <a:ext cx="2157413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>
            <a:extLst>
              <a:ext uri="{FF2B5EF4-FFF2-40B4-BE49-F238E27FC236}">
                <a16:creationId xmlns:a16="http://schemas.microsoft.com/office/drawing/2014/main" id="{6ABF6325-D5A9-08C3-11F2-3A9B2324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2" y="768194"/>
            <a:ext cx="3285670" cy="247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14">
            <a:extLst>
              <a:ext uri="{FF2B5EF4-FFF2-40B4-BE49-F238E27FC236}">
                <a16:creationId xmlns:a16="http://schemas.microsoft.com/office/drawing/2014/main" id="{CB8DD4B1-BEC4-DBC5-F2AE-30B03940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470275"/>
            <a:ext cx="3540125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4" name="TextBox 1">
            <a:extLst>
              <a:ext uri="{FF2B5EF4-FFF2-40B4-BE49-F238E27FC236}">
                <a16:creationId xmlns:a16="http://schemas.microsoft.com/office/drawing/2014/main" id="{BB0CB723-4C3C-52F3-023D-901A0776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580" y="6300788"/>
            <a:ext cx="10414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Alumnos ayudantes y estudiantes de medicina incorporados a  LABCEL</a:t>
            </a:r>
          </a:p>
        </p:txBody>
      </p:sp>
      <p:sp>
        <p:nvSpPr>
          <p:cNvPr id="63495" name="TextBox 2">
            <a:extLst>
              <a:ext uri="{FF2B5EF4-FFF2-40B4-BE49-F238E27FC236}">
                <a16:creationId xmlns:a16="http://schemas.microsoft.com/office/drawing/2014/main" id="{0D8AC648-FE17-91F1-EB6B-3554177E0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86634"/>
            <a:ext cx="7962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 primeros alumnos ayudantes fueron colombianos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            LABCEL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6D1018-5503-177E-69C6-7AD1FF6720AA}"/>
              </a:ext>
            </a:extLst>
          </p:cNvPr>
          <p:cNvSpPr txBox="1"/>
          <p:nvPr/>
        </p:nvSpPr>
        <p:spPr>
          <a:xfrm>
            <a:off x="334963" y="687381"/>
            <a:ext cx="114601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</a:rPr>
              <a:t>Visión del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Realiza proyectos de investigación para los Programas Nacionales, Ramales, Territoriales e Institucionales.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Imparte docencia de pre y post grado nacional e internacional 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Brinda servicios científico-técnicos de alto valor agregado para todo el Sistema Nacional de Salud, y para los centros que atienden el turismo de salud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Atiende solicitudes de servicios para los países del área del caribe y Sudamérica </a:t>
            </a:r>
          </a:p>
        </p:txBody>
      </p:sp>
    </p:spTree>
    <p:extLst>
      <p:ext uri="{BB962C8B-B14F-4D97-AF65-F5344CB8AC3E}">
        <p14:creationId xmlns:p14="http://schemas.microsoft.com/office/powerpoint/2010/main" val="2891091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>
            <a:extLst>
              <a:ext uri="{FF2B5EF4-FFF2-40B4-BE49-F238E27FC236}">
                <a16:creationId xmlns:a16="http://schemas.microsoft.com/office/drawing/2014/main" id="{FA3E38DB-5CF5-9900-0A5C-EADAC90A3D3A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32232"/>
            <a:ext cx="10972800" cy="459695"/>
          </a:xfrm>
        </p:spPr>
        <p:txBody>
          <a:bodyPr/>
          <a:lstStyle/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Rotación de residentes de inmunología y pediatría</a:t>
            </a:r>
          </a:p>
        </p:txBody>
      </p:sp>
      <p:pic>
        <p:nvPicPr>
          <p:cNvPr id="82947" name="Picture 2" descr="E:\2016.01.28.29 Residentes Inmunología\DSCF5317.JPG">
            <a:extLst>
              <a:ext uri="{FF2B5EF4-FFF2-40B4-BE49-F238E27FC236}">
                <a16:creationId xmlns:a16="http://schemas.microsoft.com/office/drawing/2014/main" id="{56D02EB0-0B7A-D2BB-6E42-7F0D19B22D0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862" y="972459"/>
            <a:ext cx="4851328" cy="2726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3" descr="E:\2016.01.28.29 Residentes Inmunología\DSCF5330.JPG">
            <a:extLst>
              <a:ext uri="{FF2B5EF4-FFF2-40B4-BE49-F238E27FC236}">
                <a16:creationId xmlns:a16="http://schemas.microsoft.com/office/drawing/2014/main" id="{F025D465-0447-7CAB-6FFC-7307B03986A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862" y="3938589"/>
            <a:ext cx="4852913" cy="27272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4" descr="E:\2016.01.28.29 Residentes Inmunología\DSCF5342.JPG">
            <a:extLst>
              <a:ext uri="{FF2B5EF4-FFF2-40B4-BE49-F238E27FC236}">
                <a16:creationId xmlns:a16="http://schemas.microsoft.com/office/drawing/2014/main" id="{1905BCE2-CAE4-78EE-13CA-FE33B4053E6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814" y="986973"/>
            <a:ext cx="4851328" cy="2726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5" descr="E:\2015-01-30 Residentes Inmunología\DSCF1938.JPG">
            <a:extLst>
              <a:ext uri="{FF2B5EF4-FFF2-40B4-BE49-F238E27FC236}">
                <a16:creationId xmlns:a16="http://schemas.microsoft.com/office/drawing/2014/main" id="{5E883F18-6977-7A80-5553-563F4CAC755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5227" y="3938589"/>
            <a:ext cx="4852912" cy="2726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>
            <a:extLst>
              <a:ext uri="{FF2B5EF4-FFF2-40B4-BE49-F238E27FC236}">
                <a16:creationId xmlns:a16="http://schemas.microsoft.com/office/drawing/2014/main" id="{207A4ADD-78B7-A0BF-0F6E-B7E93774631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216582"/>
            <a:ext cx="10972800" cy="320448"/>
          </a:xfrm>
        </p:spPr>
        <p:txBody>
          <a:bodyPr/>
          <a:lstStyle/>
          <a:p>
            <a:pPr eaLnBrk="1" hangingPunct="1"/>
            <a:r>
              <a:rPr lang="es-ES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Becas de Investigación Quincke 2012</a:t>
            </a:r>
          </a:p>
        </p:txBody>
      </p:sp>
      <p:pic>
        <p:nvPicPr>
          <p:cNvPr id="66563" name="Picture 10" descr="DSCF8409">
            <a:extLst>
              <a:ext uri="{FF2B5EF4-FFF2-40B4-BE49-F238E27FC236}">
                <a16:creationId xmlns:a16="http://schemas.microsoft.com/office/drawing/2014/main" id="{7700CC56-C322-8DDA-5822-03C2BDF6164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9143" y="625362"/>
            <a:ext cx="3788682" cy="284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11" descr="DSCF8419">
            <a:extLst>
              <a:ext uri="{FF2B5EF4-FFF2-40B4-BE49-F238E27FC236}">
                <a16:creationId xmlns:a16="http://schemas.microsoft.com/office/drawing/2014/main" id="{43C5C69B-CEC0-3557-69BA-1CFFEDB764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654390"/>
            <a:ext cx="3788682" cy="2841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12" descr="DSCF8413">
            <a:extLst>
              <a:ext uri="{FF2B5EF4-FFF2-40B4-BE49-F238E27FC236}">
                <a16:creationId xmlns:a16="http://schemas.microsoft.com/office/drawing/2014/main" id="{DE2D75C7-1B61-603F-146F-6BD2DE15211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9143" y="3851505"/>
            <a:ext cx="3788683" cy="2842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14" descr="DSCF8411">
            <a:extLst>
              <a:ext uri="{FF2B5EF4-FFF2-40B4-BE49-F238E27FC236}">
                <a16:creationId xmlns:a16="http://schemas.microsoft.com/office/drawing/2014/main" id="{A0C3C854-BAC3-24EE-47DA-48E08026291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836991"/>
            <a:ext cx="3788682" cy="2842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ACA5F3A-350D-EFD2-E172-CE154D4EE8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9600" y="144012"/>
            <a:ext cx="10972800" cy="457198"/>
          </a:xfrm>
        </p:spPr>
        <p:txBody>
          <a:bodyPr/>
          <a:lstStyle/>
          <a:p>
            <a:pPr eaLnBrk="1" hangingPunct="1"/>
            <a:r>
              <a:rPr lang="es-ES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Becas de Investigación Quincke 2013</a:t>
            </a:r>
          </a:p>
        </p:txBody>
      </p:sp>
      <p:pic>
        <p:nvPicPr>
          <p:cNvPr id="67587" name="Picture 8">
            <a:extLst>
              <a:ext uri="{FF2B5EF4-FFF2-40B4-BE49-F238E27FC236}">
                <a16:creationId xmlns:a16="http://schemas.microsoft.com/office/drawing/2014/main" id="{8410F122-B5A0-4C74-30E2-0DB1B6B775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829" y="926533"/>
            <a:ext cx="3599996" cy="2699998"/>
          </a:xfrm>
        </p:spPr>
      </p:pic>
      <p:pic>
        <p:nvPicPr>
          <p:cNvPr id="67588" name="Picture 9" descr="DSCF3650">
            <a:extLst>
              <a:ext uri="{FF2B5EF4-FFF2-40B4-BE49-F238E27FC236}">
                <a16:creationId xmlns:a16="http://schemas.microsoft.com/office/drawing/2014/main" id="{CFB6B440-7834-F6E5-CAFC-50D11DBDF28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5" y="984592"/>
            <a:ext cx="3599996" cy="26999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10" descr="DSCF3658">
            <a:extLst>
              <a:ext uri="{FF2B5EF4-FFF2-40B4-BE49-F238E27FC236}">
                <a16:creationId xmlns:a16="http://schemas.microsoft.com/office/drawing/2014/main" id="{716FDB82-7316-E295-611A-ED74A70B7BD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829" y="3938589"/>
            <a:ext cx="3599997" cy="2700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11" descr="DSCF3661">
            <a:extLst>
              <a:ext uri="{FF2B5EF4-FFF2-40B4-BE49-F238E27FC236}">
                <a16:creationId xmlns:a16="http://schemas.microsoft.com/office/drawing/2014/main" id="{872D326A-F5E9-3211-C337-4D14663F558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9" y="3938589"/>
            <a:ext cx="3599996" cy="2700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F20B193E-1282-438B-226C-229FBFCB2B0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202068"/>
            <a:ext cx="10972800" cy="457198"/>
          </a:xfrm>
        </p:spPr>
        <p:txBody>
          <a:bodyPr/>
          <a:lstStyle/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Becas de Investigación Quincke 2014 (estudiantes)</a:t>
            </a:r>
          </a:p>
        </p:txBody>
      </p:sp>
      <p:pic>
        <p:nvPicPr>
          <p:cNvPr id="69635" name="Picture 2">
            <a:extLst>
              <a:ext uri="{FF2B5EF4-FFF2-40B4-BE49-F238E27FC236}">
                <a16:creationId xmlns:a16="http://schemas.microsoft.com/office/drawing/2014/main" id="{07A3D3B0-2B08-E67F-1040-D6BB2C3488F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944" y="771673"/>
            <a:ext cx="4174446" cy="2782291"/>
          </a:xfrm>
          <a:noFill/>
        </p:spPr>
      </p:pic>
      <p:pic>
        <p:nvPicPr>
          <p:cNvPr id="69636" name="Picture 3">
            <a:extLst>
              <a:ext uri="{FF2B5EF4-FFF2-40B4-BE49-F238E27FC236}">
                <a16:creationId xmlns:a16="http://schemas.microsoft.com/office/drawing/2014/main" id="{43CBACBF-0E6D-6B4B-92CE-CC5359DF583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1614" y="771673"/>
            <a:ext cx="4087341" cy="2724235"/>
          </a:xfrm>
          <a:noFill/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8048DAA3-F4DF-47E3-63FD-86330AB92B2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5944" y="3938589"/>
            <a:ext cx="4179206" cy="2779414"/>
          </a:xfrm>
          <a:noFill/>
        </p:spPr>
      </p:pic>
      <p:pic>
        <p:nvPicPr>
          <p:cNvPr id="69638" name="Picture 7" descr="C:\Users\OpusDei\Documents\2015 IV Beca Quincke\Fotos Quincke 2012-15\2014-08-20 Quincke estudiantes\DSCF9341.jpg">
            <a:extLst>
              <a:ext uri="{FF2B5EF4-FFF2-40B4-BE49-F238E27FC236}">
                <a16:creationId xmlns:a16="http://schemas.microsoft.com/office/drawing/2014/main" id="{FFE5A379-D1FE-EDB6-7AF5-AC34761CC71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9" y="3938589"/>
            <a:ext cx="4177617" cy="27810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61B2E62D-5FD2-8406-CFE5-191A362A2BF9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159658"/>
            <a:ext cx="10972800" cy="532267"/>
          </a:xfrm>
        </p:spPr>
        <p:txBody>
          <a:bodyPr/>
          <a:lstStyle/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Becas de Investigación Quincke 2014 (residentes)</a:t>
            </a:r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2613EF50-0C03-91F9-6617-1E081BD2CBF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829" y="923079"/>
            <a:ext cx="4287385" cy="2863109"/>
          </a:xfrm>
          <a:noFill/>
        </p:spPr>
      </p:pic>
      <p:pic>
        <p:nvPicPr>
          <p:cNvPr id="70660" name="Picture 3">
            <a:extLst>
              <a:ext uri="{FF2B5EF4-FFF2-40B4-BE49-F238E27FC236}">
                <a16:creationId xmlns:a16="http://schemas.microsoft.com/office/drawing/2014/main" id="{59B485B5-2E60-1297-7064-90BD96894A6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8439" y="923079"/>
            <a:ext cx="4304019" cy="2863109"/>
          </a:xfrm>
          <a:noFill/>
        </p:spPr>
      </p:pic>
      <p:pic>
        <p:nvPicPr>
          <p:cNvPr id="70661" name="Picture 4">
            <a:extLst>
              <a:ext uri="{FF2B5EF4-FFF2-40B4-BE49-F238E27FC236}">
                <a16:creationId xmlns:a16="http://schemas.microsoft.com/office/drawing/2014/main" id="{AA1DB58C-2C37-FC7E-6E47-AE0A0F753DF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829" y="3938589"/>
            <a:ext cx="4295321" cy="2856637"/>
          </a:xfrm>
          <a:noFill/>
        </p:spPr>
      </p:pic>
      <p:pic>
        <p:nvPicPr>
          <p:cNvPr id="70662" name="Picture 8">
            <a:extLst>
              <a:ext uri="{FF2B5EF4-FFF2-40B4-BE49-F238E27FC236}">
                <a16:creationId xmlns:a16="http://schemas.microsoft.com/office/drawing/2014/main" id="{70BF8A5F-805A-A5CA-9B19-1A40F2C6E95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0024" y="3938589"/>
            <a:ext cx="4302433" cy="2866902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7B24CFF2-4720-23C1-D1E1-E7C0962600C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122238"/>
            <a:ext cx="10972800" cy="414791"/>
          </a:xfrm>
        </p:spPr>
        <p:txBody>
          <a:bodyPr/>
          <a:lstStyle/>
          <a:p>
            <a:pPr eaLnBrk="1" hangingPunct="1"/>
            <a:r>
              <a:rPr lang="es-MX" altLang="es-C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Becas de Investigación Quincke 2015</a:t>
            </a:r>
          </a:p>
        </p:txBody>
      </p:sp>
      <p:pic>
        <p:nvPicPr>
          <p:cNvPr id="71683" name="Picture 2" descr="C:\Users\OpusDei\Documents\2015 IV Beca Quincke\Fotos Quincke 2012-15\2015.07.27 Beca Quincke\DSCF3647.JPG">
            <a:extLst>
              <a:ext uri="{FF2B5EF4-FFF2-40B4-BE49-F238E27FC236}">
                <a16:creationId xmlns:a16="http://schemas.microsoft.com/office/drawing/2014/main" id="{A279A7FC-4D17-E514-F91C-180F3C18AAA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796" y="731836"/>
            <a:ext cx="5434394" cy="3054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3" descr="C:\Users\OpusDei\Documents\2015 IV Beca Quincke\Fotos Quincke 2012-15\2015.07.27 Beca Quincke\DSCF3675.JPG">
            <a:extLst>
              <a:ext uri="{FF2B5EF4-FFF2-40B4-BE49-F238E27FC236}">
                <a16:creationId xmlns:a16="http://schemas.microsoft.com/office/drawing/2014/main" id="{D0F7A8E6-B276-A73E-1AB3-D5C6051E54B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6814" y="731836"/>
            <a:ext cx="5434394" cy="3054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5" name="Picture 4" descr="C:\Users\OpusDei\Documents\2015 IV Beca Quincke\Fotos Quincke 2012-15\2015.07.27 Beca Quincke\DSCF3686.JPG">
            <a:extLst>
              <a:ext uri="{FF2B5EF4-FFF2-40B4-BE49-F238E27FC236}">
                <a16:creationId xmlns:a16="http://schemas.microsoft.com/office/drawing/2014/main" id="{54AE3B54-73CF-F0B4-81F3-6F212605329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938589"/>
            <a:ext cx="5337175" cy="27971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5" descr="C:\Users\OpusDei\Documents\2015 IV Beca Quincke\Fotos Quincke 2012-15\2015.07.28 Beca Quincke\DSCF3713.JPG">
            <a:extLst>
              <a:ext uri="{FF2B5EF4-FFF2-40B4-BE49-F238E27FC236}">
                <a16:creationId xmlns:a16="http://schemas.microsoft.com/office/drawing/2014/main" id="{6E36DB3A-5037-A39F-48D4-7D3E37D0D87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5225" y="3938589"/>
            <a:ext cx="5434394" cy="27971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196852"/>
            <a:ext cx="1069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dirty="0">
                <a:solidFill>
                  <a:schemeClr val="tx2"/>
                </a:solidFill>
              </a:rPr>
              <a:t>Becas de Investigación Quincke 2016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F51A1C0-9F19-E57E-2E10-96041B488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771" y="789367"/>
            <a:ext cx="8026400" cy="57420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109767"/>
            <a:ext cx="10699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3200" dirty="0">
                <a:solidFill>
                  <a:schemeClr val="tx2"/>
                </a:solidFill>
              </a:rPr>
              <a:t>Becas de Investigación Quincke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2BB298-2429-1372-D9DC-57E0455E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07" y="836385"/>
            <a:ext cx="10485764" cy="58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20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1706"/>
            <a:ext cx="1069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dirty="0">
                <a:solidFill>
                  <a:schemeClr val="tx2"/>
                </a:solidFill>
              </a:rPr>
              <a:t>Becas de Investigación Quincke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E4F265-6301-EDF8-2455-11635946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7" y="737304"/>
            <a:ext cx="8519885" cy="58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6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95252"/>
            <a:ext cx="1069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dirty="0">
                <a:solidFill>
                  <a:schemeClr val="tx2"/>
                </a:solidFill>
              </a:rPr>
              <a:t>Becas de Investigación Quincke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C3CBB8-E9DF-06AA-E500-85853060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968831"/>
            <a:ext cx="7387771" cy="554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05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LABCEL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68696C1-15DD-6994-1CBF-B5F29C018DA1}"/>
              </a:ext>
            </a:extLst>
          </p:cNvPr>
          <p:cNvSpPr txBox="1"/>
          <p:nvPr/>
        </p:nvSpPr>
        <p:spPr>
          <a:xfrm>
            <a:off x="334963" y="731589"/>
            <a:ext cx="114601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</a:rPr>
              <a:t>Funciones de centro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Investigaciones básicas, de desarrollo y de innovación tecnológica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Docencia de pre y post grado para estudiantes nacionales y extranjeros, dentro y fuera del Sistema Nacional de Salud.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Servicios científico-técnicos de alto valor agregado.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2"/>
                </a:solidFill>
              </a:rPr>
              <a:t>Servicio asistencial diagnóstico en enfermedades neurológicas para todo el país y áreas del caribe.</a:t>
            </a:r>
          </a:p>
        </p:txBody>
      </p:sp>
    </p:spTree>
    <p:extLst>
      <p:ext uri="{BB962C8B-B14F-4D97-AF65-F5344CB8AC3E}">
        <p14:creationId xmlns:p14="http://schemas.microsoft.com/office/powerpoint/2010/main" val="3109403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1710"/>
            <a:ext cx="1069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dirty="0">
                <a:solidFill>
                  <a:schemeClr val="tx2"/>
                </a:solidFill>
              </a:rPr>
              <a:t>Becas de Investigación Quincke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122FA5-EA43-2695-712F-5D20D3155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71" y="729343"/>
            <a:ext cx="7692571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94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87868"/>
            <a:ext cx="1069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U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Becas de Investigación Quincke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8DDBA5-D8AC-0CB2-A5B6-B321CB5A7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2" y="827314"/>
            <a:ext cx="7431314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92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uadroTexto 6">
            <a:extLst>
              <a:ext uri="{FF2B5EF4-FFF2-40B4-BE49-F238E27FC236}">
                <a16:creationId xmlns:a16="http://schemas.microsoft.com/office/drawing/2014/main" id="{72EA0130-7994-1499-EDD5-D9372ACFD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167823"/>
            <a:ext cx="10699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3200" dirty="0">
                <a:solidFill>
                  <a:schemeClr val="tx2"/>
                </a:solidFill>
              </a:rPr>
              <a:t>Becas de Investigación Quincke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AFB1A8-85D9-AB22-7A99-483ABB4BE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3" y="951894"/>
            <a:ext cx="4093029" cy="55251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750A00-5DC1-9841-EB0E-142BB956D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85" y="951894"/>
            <a:ext cx="4143830" cy="552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0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LABCEL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A08054-2D33-C4EB-2F12-C92B4969244E}"/>
              </a:ext>
            </a:extLst>
          </p:cNvPr>
          <p:cNvSpPr txBox="1"/>
          <p:nvPr/>
        </p:nvSpPr>
        <p:spPr>
          <a:xfrm>
            <a:off x="334963" y="1167319"/>
            <a:ext cx="11460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/>
                </a:solidFill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60815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LABCEL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6E5470-1F8F-A4A1-FA10-5625E18B275D}"/>
              </a:ext>
            </a:extLst>
          </p:cNvPr>
          <p:cNvSpPr txBox="1"/>
          <p:nvPr/>
        </p:nvSpPr>
        <p:spPr>
          <a:xfrm>
            <a:off x="217714" y="857274"/>
            <a:ext cx="117710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tx2"/>
                </a:solidFill>
              </a:rPr>
              <a:t>Clasificada por  el CITMA como una ECTI</a:t>
            </a:r>
          </a:p>
          <a:p>
            <a:r>
              <a:rPr lang="es-ES" sz="4000" b="1" dirty="0">
                <a:solidFill>
                  <a:schemeClr val="tx2"/>
                </a:solidFill>
              </a:rPr>
              <a:t>Entidad de Ciencia, Tecnología e Innovación</a:t>
            </a:r>
            <a:endParaRPr lang="es-E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sz="3600" b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chemeClr val="tx2"/>
                </a:solidFill>
              </a:rPr>
              <a:t>Centros de Investigación (institutos)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chemeClr val="tx2"/>
                </a:solidFill>
              </a:rPr>
              <a:t>Centros de Servicios Científicos y Tecnológicos(</a:t>
            </a:r>
            <a:r>
              <a:rPr lang="es-ES" sz="2800" b="1" dirty="0">
                <a:solidFill>
                  <a:schemeClr val="tx2"/>
                </a:solidFill>
              </a:rPr>
              <a:t>LABIOFAM</a:t>
            </a:r>
            <a:r>
              <a:rPr lang="es-ES" sz="3600" b="1" dirty="0">
                <a:solidFill>
                  <a:schemeClr val="tx2"/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rgbClr val="C00000"/>
                </a:solidFill>
              </a:rPr>
              <a:t>Unidades de Desarrollo e Innovación (</a:t>
            </a:r>
            <a:r>
              <a:rPr lang="es-ES" sz="2800" b="1" dirty="0">
                <a:solidFill>
                  <a:srgbClr val="C00000"/>
                </a:solidFill>
              </a:rPr>
              <a:t>LABCEL, CNGM</a:t>
            </a:r>
            <a:r>
              <a:rPr lang="es-ES" sz="3600" b="1" dirty="0">
                <a:solidFill>
                  <a:srgbClr val="C00000"/>
                </a:solidFill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chemeClr val="tx2"/>
                </a:solidFill>
              </a:rPr>
              <a:t>Parques Científicos y Tecnológicos (UCI)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b="1" dirty="0">
                <a:solidFill>
                  <a:schemeClr val="tx2"/>
                </a:solidFill>
              </a:rPr>
              <a:t>Empresas de Alta Tecnología (</a:t>
            </a:r>
            <a:r>
              <a:rPr lang="en-US" sz="3600" b="1" dirty="0">
                <a:solidFill>
                  <a:schemeClr val="tx2"/>
                </a:solidFill>
              </a:rPr>
              <a:t>CIGB, CIM)</a:t>
            </a:r>
            <a:endParaRPr lang="es-E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7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EAADA9E-C3CC-E6F9-E509-F960B4C707BA}"/>
              </a:ext>
            </a:extLst>
          </p:cNvPr>
          <p:cNvCxnSpPr/>
          <p:nvPr/>
        </p:nvCxnSpPr>
        <p:spPr>
          <a:xfrm>
            <a:off x="334963" y="579438"/>
            <a:ext cx="114601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" name="CuadroTexto 5">
            <a:extLst>
              <a:ext uri="{FF2B5EF4-FFF2-40B4-BE49-F238E27FC236}">
                <a16:creationId xmlns:a16="http://schemas.microsoft.com/office/drawing/2014/main" id="{8DA7323B-81DC-60F5-6826-5C676FE0E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152400"/>
            <a:ext cx="10755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U" sz="1800" dirty="0">
                <a:solidFill>
                  <a:schemeClr val="tx2"/>
                </a:solidFill>
              </a:rPr>
              <a:t>Beca de Investigación Heinrich Quincke in memoriam Alberto Dorta                                                        LABCEL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6A08054-2D33-C4EB-2F12-C92B4969244E}"/>
              </a:ext>
            </a:extLst>
          </p:cNvPr>
          <p:cNvSpPr txBox="1"/>
          <p:nvPr/>
        </p:nvSpPr>
        <p:spPr>
          <a:xfrm>
            <a:off x="334963" y="1167319"/>
            <a:ext cx="11460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tx2"/>
                </a:solidFill>
              </a:rPr>
              <a:t>Génesis de LABCEL</a:t>
            </a:r>
            <a:endParaRPr lang="es-CU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62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2952F47-9D82-48BD-25C8-35AA5C846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87088"/>
            <a:ext cx="10972800" cy="720952"/>
          </a:xfrm>
        </p:spPr>
        <p:txBody>
          <a:bodyPr/>
          <a:lstStyle/>
          <a:p>
            <a:pPr eaLnBrk="1" hangingPunct="1"/>
            <a:r>
              <a:rPr lang="es-ES" altLang="es-C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 de Klaus Felgenhauer y Ernest Alan Meyer al Laboratorio de Inmunología del Hospital Pediátrico San Miguel del Padrón 1991</a:t>
            </a:r>
          </a:p>
        </p:txBody>
      </p:sp>
      <p:pic>
        <p:nvPicPr>
          <p:cNvPr id="4099" name="Picture 3" descr="Con Felgenhauer y Alan  Meyer 1991 Habana">
            <a:extLst>
              <a:ext uri="{FF2B5EF4-FFF2-40B4-BE49-F238E27FC236}">
                <a16:creationId xmlns:a16="http://schemas.microsoft.com/office/drawing/2014/main" id="{79809377-A577-ECD7-E34B-07BDEC114C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777" y="1012898"/>
            <a:ext cx="3874052" cy="564092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0CB509-E5AD-E193-D65A-857414C67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0639"/>
            <a:ext cx="10972800" cy="685802"/>
          </a:xfrm>
        </p:spPr>
        <p:txBody>
          <a:bodyPr/>
          <a:lstStyle/>
          <a:p>
            <a:pPr eaLnBrk="1" hangingPunct="1"/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Quincke </a:t>
            </a:r>
            <a:r>
              <a:rPr lang="es-ES" altLang="es-CU" sz="3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Symposium</a:t>
            </a:r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CU" sz="32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Göettingen</a:t>
            </a:r>
            <a:r>
              <a:rPr lang="es-ES" altLang="es-CU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Alemania 1991</a:t>
            </a:r>
          </a:p>
        </p:txBody>
      </p:sp>
      <p:pic>
        <p:nvPicPr>
          <p:cNvPr id="5123" name="Picture 3" descr="Organizacion Simposio Internacional Quincke 1991">
            <a:extLst>
              <a:ext uri="{FF2B5EF4-FFF2-40B4-BE49-F238E27FC236}">
                <a16:creationId xmlns:a16="http://schemas.microsoft.com/office/drawing/2014/main" id="{C564C451-26D5-9CA1-ADF7-6ADD52A6A0E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558" y="798920"/>
            <a:ext cx="5151212" cy="5893301"/>
          </a:xfrm>
        </p:spPr>
      </p:pic>
      <p:pic>
        <p:nvPicPr>
          <p:cNvPr id="5124" name="Picture 4" descr="1991 International Quincke Simposium">
            <a:extLst>
              <a:ext uri="{FF2B5EF4-FFF2-40B4-BE49-F238E27FC236}">
                <a16:creationId xmlns:a16="http://schemas.microsoft.com/office/drawing/2014/main" id="{F42D8C83-38FC-7315-7CBA-7BA653FCCB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314" y="751401"/>
            <a:ext cx="5141688" cy="5908487"/>
          </a:xfrm>
        </p:spPr>
      </p:pic>
      <p:pic>
        <p:nvPicPr>
          <p:cNvPr id="5125" name="Picture 6" descr="FLECHADERECHA">
            <a:extLst>
              <a:ext uri="{FF2B5EF4-FFF2-40B4-BE49-F238E27FC236}">
                <a16:creationId xmlns:a16="http://schemas.microsoft.com/office/drawing/2014/main" id="{74397FB3-26DF-5AF5-4D98-F53AB320F3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9599">
            <a:off x="9091383" y="3412221"/>
            <a:ext cx="5429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1224</Words>
  <Application>Microsoft Office PowerPoint</Application>
  <PresentationFormat>Panorámica</PresentationFormat>
  <Paragraphs>122</Paragraphs>
  <Slides>53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Tema de Office</vt:lpstr>
      <vt:lpstr>Diseño predeterminado</vt:lpstr>
      <vt:lpstr>Presentación de PowerPoint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Visita de Klaus Felgenhauer y Ernest Alan Meyer al Laboratorio de Inmunología del Hospital Pediátrico San Miguel del Padrón 1991</vt:lpstr>
      <vt:lpstr>International Quincke Symposium Göettingen, Alemania 1991</vt:lpstr>
      <vt:lpstr>Adiestramiento en Göttigen en 1994 becado por la IBRO y la Universidad Georg August </vt:lpstr>
      <vt:lpstr>Trabajo conjunto 1994-1996</vt:lpstr>
      <vt:lpstr>Visitas de trabajo 1996-2000</vt:lpstr>
      <vt:lpstr>Visitas de Trabajo 2000-2002</vt:lpstr>
      <vt:lpstr>Listado de trabajos de Cuba con Reiber</vt:lpstr>
      <vt:lpstr>Alemania-Bélgica 2003: Preparación y adiestramiento para LABCEL</vt:lpstr>
      <vt:lpstr>Presentación de PowerPoint</vt:lpstr>
      <vt:lpstr>Presentación de PowerPoint</vt:lpstr>
      <vt:lpstr>Presentación de PowerPoint</vt:lpstr>
      <vt:lpstr>Libros producidos por LABCEL</vt:lpstr>
      <vt:lpstr>Primer Curso Internacional de LABCEL con el Prof. Hansotto Reiber en 2005</vt:lpstr>
      <vt:lpstr>Primer Curso Internacional de LABCEL con el Prof. Hansotto Reiber en 2006</vt:lpstr>
      <vt:lpstr>Segundo Curso Internacional de LABCEL con el Prof. Hansotto Reiber en 2006</vt:lpstr>
      <vt:lpstr>Tercer Curso Internacional de LABCEL con el Prof. Hansotto Reiber en 2007</vt:lpstr>
      <vt:lpstr>Visita conjunta Reiber-Klaus Quentin</vt:lpstr>
      <vt:lpstr>Cuarto Curso Internacional de LABCEL con el Prof. Hansotto Reiber en 2008</vt:lpstr>
      <vt:lpstr>Quinto Curso Internacional de LABCEL con el Prof. Hansotto Reiber en 2009</vt:lpstr>
      <vt:lpstr>Sexto Curso Internacional de LABCEL con el Prof. Hansotto Reiber en 2010</vt:lpstr>
      <vt:lpstr>Visita conjunta Reiber-Kevin Rostasy</vt:lpstr>
      <vt:lpstr>Ultima visita Hansotto Reiber- Annette Spreer para reactivar convenio 2011</vt:lpstr>
      <vt:lpstr>Curso de LCR, S. Spiritus 2010 crea el LABCEL en esa provincia</vt:lpstr>
      <vt:lpstr>Curso de LCR S. Spiritus 2011</vt:lpstr>
      <vt:lpstr>Curso internacional sobre LCR S. Spíritus 2011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Rotación de residentes de inmunología y pediatría</vt:lpstr>
      <vt:lpstr>Becas de Investigación Quincke 2012</vt:lpstr>
      <vt:lpstr>Becas de Investigación Quincke 2013</vt:lpstr>
      <vt:lpstr>Becas de Investigación Quincke 2014 (estudiantes)</vt:lpstr>
      <vt:lpstr>Becas de Investigación Quincke 2014 (residentes)</vt:lpstr>
      <vt:lpstr>Becas de Investigación Quincke 2015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</dc:creator>
  <cp:lastModifiedBy>José</cp:lastModifiedBy>
  <cp:revision>12</cp:revision>
  <dcterms:created xsi:type="dcterms:W3CDTF">2022-07-31T17:01:16Z</dcterms:created>
  <dcterms:modified xsi:type="dcterms:W3CDTF">2022-08-01T13:56:02Z</dcterms:modified>
</cp:coreProperties>
</file>