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sldIdLst>
    <p:sldId id="257" r:id="rId3"/>
    <p:sldId id="258" r:id="rId4"/>
    <p:sldId id="320" r:id="rId5"/>
    <p:sldId id="321" r:id="rId6"/>
    <p:sldId id="322" r:id="rId7"/>
    <p:sldId id="328" r:id="rId8"/>
    <p:sldId id="327" r:id="rId9"/>
    <p:sldId id="329" r:id="rId10"/>
    <p:sldId id="271" r:id="rId11"/>
    <p:sldId id="323" r:id="rId12"/>
    <p:sldId id="272" r:id="rId13"/>
    <p:sldId id="324" r:id="rId14"/>
    <p:sldId id="274" r:id="rId15"/>
    <p:sldId id="275" r:id="rId16"/>
    <p:sldId id="265" r:id="rId17"/>
    <p:sldId id="264" r:id="rId18"/>
    <p:sldId id="268" r:id="rId19"/>
    <p:sldId id="269" r:id="rId20"/>
    <p:sldId id="277" r:id="rId21"/>
    <p:sldId id="278" r:id="rId22"/>
    <p:sldId id="325" r:id="rId23"/>
    <p:sldId id="282" r:id="rId24"/>
    <p:sldId id="281" r:id="rId25"/>
    <p:sldId id="283" r:id="rId26"/>
    <p:sldId id="326" r:id="rId27"/>
    <p:sldId id="330" r:id="rId28"/>
    <p:sldId id="331" r:id="rId29"/>
    <p:sldId id="332" r:id="rId30"/>
    <p:sldId id="333" r:id="rId31"/>
    <p:sldId id="334" r:id="rId32"/>
    <p:sldId id="335" r:id="rId33"/>
    <p:sldId id="336" r:id="rId34"/>
    <p:sldId id="337" r:id="rId35"/>
    <p:sldId id="312" r:id="rId36"/>
    <p:sldId id="317" r:id="rId37"/>
    <p:sldId id="346" r:id="rId38"/>
    <p:sldId id="313" r:id="rId39"/>
    <p:sldId id="298" r:id="rId40"/>
    <p:sldId id="314" r:id="rId41"/>
    <p:sldId id="299" r:id="rId42"/>
    <p:sldId id="338" r:id="rId43"/>
    <p:sldId id="339" r:id="rId44"/>
    <p:sldId id="340" r:id="rId45"/>
    <p:sldId id="341" r:id="rId46"/>
    <p:sldId id="300" r:id="rId47"/>
    <p:sldId id="301" r:id="rId48"/>
    <p:sldId id="302" r:id="rId49"/>
    <p:sldId id="318" r:id="rId50"/>
    <p:sldId id="304" r:id="rId51"/>
    <p:sldId id="343" r:id="rId52"/>
    <p:sldId id="280" r:id="rId53"/>
    <p:sldId id="344" r:id="rId54"/>
    <p:sldId id="345" r:id="rId55"/>
    <p:sldId id="347" r:id="rId56"/>
    <p:sldId id="310" r:id="rId57"/>
  </p:sldIdLst>
  <p:sldSz cx="12192000" cy="6858000"/>
  <p:notesSz cx="6858000" cy="9144000"/>
  <p:defaultText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9" autoAdjust="0"/>
    <p:restoredTop sz="84192" autoAdjust="0"/>
  </p:normalViewPr>
  <p:slideViewPr>
    <p:cSldViewPr snapToGrid="0">
      <p:cViewPr varScale="1">
        <p:scale>
          <a:sx n="53" d="100"/>
          <a:sy n="5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0D7F5-F843-46E2-ABCA-7C54D3C5695E}" type="datetimeFigureOut">
              <a:rPr lang="es-ES" smtClean="0"/>
              <a:t>25/11/2022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D2372-9EC2-4948-B26C-56A63C245EC5}" type="slidenum">
              <a:rPr lang="es-ES" smtClean="0"/>
              <a:t>‹Nº›</a:t>
            </a:fld>
            <a:endParaRPr lang="es-ES"/>
          </a:p>
        </p:txBody>
      </p:sp>
    </p:spTree>
    <p:extLst>
      <p:ext uri="{BB962C8B-B14F-4D97-AF65-F5344CB8AC3E}">
        <p14:creationId xmlns:p14="http://schemas.microsoft.com/office/powerpoint/2010/main" val="2795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rcid.org/0000-0002-8818-4697"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orcid.org/0000-0003-1380-2646" TargetMode="External"/><Relationship Id="rId4" Type="http://schemas.openxmlformats.org/officeDocument/2006/relationships/hyperlink" Target="https://orcid.org/0000-0002-2774-993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revreumatologia.sld.cu/index.php/reumatologia/" TargetMode="External"/><Relationship Id="rId13" Type="http://schemas.openxmlformats.org/officeDocument/2006/relationships/hyperlink" Target="http://infomed20.sld.cu/infoenlaces/index.php/" TargetMode="External"/><Relationship Id="rId3" Type="http://schemas.openxmlformats.org/officeDocument/2006/relationships/hyperlink" Target="https://orcid.org/about/what-is-orcid/mission" TargetMode="External"/><Relationship Id="rId7" Type="http://schemas.openxmlformats.org/officeDocument/2006/relationships/hyperlink" Target="https://blogs.sld.cu/reumatologia/2018/08/22/normas-de-vancouver/" TargetMode="External"/><Relationship Id="rId12" Type="http://schemas.openxmlformats.org/officeDocument/2006/relationships/hyperlink" Target="https://www.mendeley.com/" TargetMode="External"/><Relationship Id="rId2" Type="http://schemas.openxmlformats.org/officeDocument/2006/relationships/slide" Target="../slides/slide2.xml"/><Relationship Id="rId16" Type="http://schemas.openxmlformats.org/officeDocument/2006/relationships/hyperlink" Target="https://www.campusvirtualsp.org/es#collapseFour" TargetMode="External"/><Relationship Id="rId1" Type="http://schemas.openxmlformats.org/officeDocument/2006/relationships/notesMaster" Target="../notesMasters/notesMaster1.xml"/><Relationship Id="rId6" Type="http://schemas.openxmlformats.org/officeDocument/2006/relationships/hyperlink" Target="https://scholar.google.com.cu/citations?hl=es&amp;user=4omzcqIAAAAJ" TargetMode="External"/><Relationship Id="rId11" Type="http://schemas.openxmlformats.org/officeDocument/2006/relationships/hyperlink" Target="https://www.researchgate.net/" TargetMode="External"/><Relationship Id="rId5" Type="http://schemas.openxmlformats.org/officeDocument/2006/relationships/hyperlink" Target="https://scholar.google.com.cu/scholar_alerts?view_op=list_alerts&amp;hl=es" TargetMode="External"/><Relationship Id="rId15" Type="http://schemas.openxmlformats.org/officeDocument/2006/relationships/hyperlink" Target="http://aulavirtual.sld.cu/" TargetMode="External"/><Relationship Id="rId10" Type="http://schemas.openxmlformats.org/officeDocument/2006/relationships/hyperlink" Target="https://blogs.sld.cu/reumatologia/" TargetMode="External"/><Relationship Id="rId4" Type="http://schemas.openxmlformats.org/officeDocument/2006/relationships/hyperlink" Target="https://scholar.google.com.cu/" TargetMode="External"/><Relationship Id="rId9" Type="http://schemas.openxmlformats.org/officeDocument/2006/relationships/hyperlink" Target="https://blogs.sld.cu/" TargetMode="External"/><Relationship Id="rId14" Type="http://schemas.openxmlformats.org/officeDocument/2006/relationships/hyperlink" Target="http://aula.ensap.sld.cu/"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blogs.sld.cu/reumatologia/2019/05/16/ejemplos-de-normas-de-vancouver-y-otros-estilos-de-redactar-referencias-bibliografica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blogs.sld.cu/reumatologia/2018/08/22/normas-de-vancouver/"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blogs.sld.cu/reumatologia/"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orcid.org/signi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blogs.sld.cu/"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oporte.sld.cu/wp-content/uploads/2014/02/blogs1.pdf?iwp_post=2014%2F02%2F20%2FProcedimiento%20para%20el%20servicio%20de%20Blogs%20de%20Infomed%2F34416&amp;iwp_ids=34_416&amp;from_cat=34_Procedimientos"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orcid.org/0000-0003-1380-2646"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blogs.sld.cu/reumatologia/"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orcid.org/0000-0003-1380-2646"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blogs.sld.cu/reumatologia/"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blogger.com/about/?bpli=1"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josepedromartinez2021.blogspot.com/?zx=5c331fa3b93aaef7"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orcid.org/0000-0003-1380-2646"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ubava.cu/"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www.blogger.com/about/?bpli=1" TargetMode="External"/><Relationship Id="rId13" Type="http://schemas.openxmlformats.org/officeDocument/2006/relationships/hyperlink" Target="http://es.imcreator.com/" TargetMode="External"/><Relationship Id="rId3" Type="http://schemas.openxmlformats.org/officeDocument/2006/relationships/hyperlink" Target="http://reumatologia.cubava.cu/" TargetMode="External"/><Relationship Id="rId7" Type="http://schemas.openxmlformats.org/officeDocument/2006/relationships/hyperlink" Target="https://wordpress.com/es/" TargetMode="External"/><Relationship Id="rId12" Type="http://schemas.openxmlformats.org/officeDocument/2006/relationships/hyperlink" Target="https://www.jimdo.com/es/" TargetMode="External"/><Relationship Id="rId17" Type="http://schemas.openxmlformats.org/officeDocument/2006/relationships/hyperlink" Target="https://www.webnode.es/" TargetMode="External"/><Relationship Id="rId2" Type="http://schemas.openxmlformats.org/officeDocument/2006/relationships/slide" Target="../slides/slide40.xml"/><Relationship Id="rId16" Type="http://schemas.openxmlformats.org/officeDocument/2006/relationships/hyperlink" Target="https://medium.com/" TargetMode="External"/><Relationship Id="rId1" Type="http://schemas.openxmlformats.org/officeDocument/2006/relationships/notesMaster" Target="../notesMasters/notesMaster1.xml"/><Relationship Id="rId6" Type="http://schemas.openxmlformats.org/officeDocument/2006/relationships/hyperlink" Target="https://www.tumblr.com/" TargetMode="External"/><Relationship Id="rId11" Type="http://schemas.openxmlformats.org/officeDocument/2006/relationships/hyperlink" Target="https://es.sitew.com/#ae46" TargetMode="External"/><Relationship Id="rId5" Type="http://schemas.openxmlformats.org/officeDocument/2006/relationships/hyperlink" Target="https://es.wix.com/" TargetMode="External"/><Relationship Id="rId15" Type="http://schemas.openxmlformats.org/officeDocument/2006/relationships/hyperlink" Target="https://tiddlywiki.com/" TargetMode="External"/><Relationship Id="rId10" Type="http://schemas.openxmlformats.org/officeDocument/2006/relationships/hyperlink" Target="https://es.site123.com/" TargetMode="External"/><Relationship Id="rId4" Type="http://schemas.openxmlformats.org/officeDocument/2006/relationships/hyperlink" Target="https://orcid.org/0000-0003-1380-2646" TargetMode="External"/><Relationship Id="rId9" Type="http://schemas.openxmlformats.org/officeDocument/2006/relationships/hyperlink" Target="https://www.yola.com/es" TargetMode="External"/><Relationship Id="rId14" Type="http://schemas.openxmlformats.org/officeDocument/2006/relationships/hyperlink" Target="https://www.websitebuilder.com/"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researchgate.net/"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figshare.com/" TargetMode="External"/><Relationship Id="rId5" Type="http://schemas.openxmlformats.org/officeDocument/2006/relationships/hyperlink" Target="https://www.academia.edu/" TargetMode="External"/><Relationship Id="rId4" Type="http://schemas.openxmlformats.org/officeDocument/2006/relationships/hyperlink" Target="https://www.mendeley.com/"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researchgate.net/"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orcid.org/0000-0003-1380-264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mendeley.co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academia.edu/"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aulavirtual.sld.cu/course/index.php?categoryid=20"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aulavirtual.sld.cu/course/index.php?categoryid=260"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aulavirtual.sld.cu/course/view.php?id=7025"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aulavirtual.sld.cu/course/view.php?id=7025"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a:extLst>
              <a:ext uri="{FF2B5EF4-FFF2-40B4-BE49-F238E27FC236}">
                <a16:creationId xmlns:a16="http://schemas.microsoft.com/office/drawing/2014/main" id="{54EE162E-563B-AD9B-C965-B3133468B8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a:extLst>
              <a:ext uri="{FF2B5EF4-FFF2-40B4-BE49-F238E27FC236}">
                <a16:creationId xmlns:a16="http://schemas.microsoft.com/office/drawing/2014/main" id="{B0D87B8D-1526-D320-1DDD-53616748E7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b="1" i="1">
                <a:solidFill>
                  <a:schemeClr val="tx2"/>
                </a:solidFill>
              </a:rPr>
              <a:t>Laboratorio central de líquido cefalorraquídeo (LABCEL)</a:t>
            </a:r>
            <a:endParaRPr lang="es-ES" altLang="es-ES" i="1">
              <a:solidFill>
                <a:schemeClr val="tx2"/>
              </a:solidFill>
            </a:endParaRPr>
          </a:p>
          <a:p>
            <a:pPr eaLnBrk="1" hangingPunct="1"/>
            <a:r>
              <a:rPr lang="es-ES" altLang="es-ES">
                <a:solidFill>
                  <a:schemeClr val="tx2"/>
                </a:solidFill>
              </a:rPr>
              <a:t>Dr. C. Alberto Juan Dorta Contreras </a:t>
            </a:r>
            <a:r>
              <a:rPr lang="es-ES" altLang="es-ES">
                <a:solidFill>
                  <a:schemeClr val="tx2"/>
                </a:solidFill>
                <a:hlinkClick r:id="rId3"/>
              </a:rPr>
              <a:t>https://orcid.org/0000-0002-8818-4697</a:t>
            </a:r>
            <a:r>
              <a:rPr lang="es-ES" altLang="es-ES">
                <a:solidFill>
                  <a:schemeClr val="tx2"/>
                </a:solidFill>
              </a:rPr>
              <a:t> </a:t>
            </a:r>
          </a:p>
          <a:p>
            <a:pPr eaLnBrk="1" hangingPunct="1"/>
            <a:r>
              <a:rPr lang="es-ES" altLang="es-ES">
                <a:solidFill>
                  <a:schemeClr val="tx2"/>
                </a:solidFill>
              </a:rPr>
              <a:t>Dra. Eneida Barrios Lamoth </a:t>
            </a:r>
            <a:r>
              <a:rPr lang="es-ES" altLang="es-ES">
                <a:solidFill>
                  <a:schemeClr val="tx2"/>
                </a:solidFill>
                <a:hlinkClick r:id="rId4"/>
              </a:rPr>
              <a:t>https://orcid.org/0000-0002-2774-9930</a:t>
            </a:r>
            <a:r>
              <a:rPr lang="es-ES" altLang="es-ES">
                <a:solidFill>
                  <a:schemeClr val="tx2"/>
                </a:solidFill>
              </a:rPr>
              <a:t> </a:t>
            </a:r>
          </a:p>
          <a:p>
            <a:pPr eaLnBrk="1" hangingPunct="1"/>
            <a:r>
              <a:rPr lang="es-ES" altLang="es-ES">
                <a:solidFill>
                  <a:schemeClr val="tx2"/>
                </a:solidFill>
              </a:rPr>
              <a:t>Dra. Silvia María Pozo Abreu (invitada) </a:t>
            </a:r>
            <a:r>
              <a:rPr lang="es-ES" altLang="es-ES">
                <a:solidFill>
                  <a:schemeClr val="tx2"/>
                </a:solidFill>
                <a:hlinkClick r:id="rId3"/>
              </a:rPr>
              <a:t>https://orcid.org/0000-0002-8818-4697</a:t>
            </a:r>
            <a:r>
              <a:rPr lang="es-ES" altLang="es-ES">
                <a:solidFill>
                  <a:schemeClr val="tx2"/>
                </a:solidFill>
              </a:rPr>
              <a:t> </a:t>
            </a:r>
          </a:p>
          <a:p>
            <a:pPr eaLnBrk="1" hangingPunct="1"/>
            <a:r>
              <a:rPr lang="es-ES" altLang="es-ES">
                <a:solidFill>
                  <a:schemeClr val="tx2"/>
                </a:solidFill>
              </a:rPr>
              <a:t>Dr. José Pedro Martínez Larrarte  </a:t>
            </a:r>
            <a:r>
              <a:rPr lang="es-ES" altLang="es-ES">
                <a:solidFill>
                  <a:schemeClr val="tx2"/>
                </a:solidFill>
                <a:hlinkClick r:id="rId5"/>
              </a:rPr>
              <a:t>https://orcid.org/0000-0003-1380-2646</a:t>
            </a:r>
            <a:r>
              <a:rPr lang="es-ES" altLang="es-ES">
                <a:solidFill>
                  <a:schemeClr val="tx2"/>
                </a:solidFill>
              </a:rPr>
              <a:t> </a:t>
            </a:r>
          </a:p>
        </p:txBody>
      </p:sp>
      <p:sp>
        <p:nvSpPr>
          <p:cNvPr id="4100" name="Marcador de número de diapositiva 3">
            <a:extLst>
              <a:ext uri="{FF2B5EF4-FFF2-40B4-BE49-F238E27FC236}">
                <a16:creationId xmlns:a16="http://schemas.microsoft.com/office/drawing/2014/main" id="{402A7373-39D7-BDE9-25CB-544A27EA0F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51177A-936A-429B-AAD6-1FC7E0CB521B}" type="slidenum">
              <a:rPr lang="es-ES" altLang="es-ES" smtClean="0"/>
              <a:pPr/>
              <a:t>1</a:t>
            </a:fld>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8435"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dirty="0"/>
              <a:t>Entre las ventajas de Google Académico, tenemos: Qué funciona igual que el rastreador principal de Google, es decir realiza diferentes búsquedas de textos completos, trabajos de un autor específico o de una determinada revista. </a:t>
            </a:r>
          </a:p>
          <a:p>
            <a:r>
              <a:rPr lang="es-ES" altLang="es-ES" dirty="0"/>
              <a:t>Ofrece la</a:t>
            </a:r>
            <a:r>
              <a:rPr lang="es-ES" altLang="es-ES" baseline="0" dirty="0"/>
              <a:t> cita completa en </a:t>
            </a:r>
            <a:r>
              <a:rPr lang="es-ES" altLang="es-ES" baseline="0" dirty="0" err="1"/>
              <a:t>APA</a:t>
            </a:r>
            <a:r>
              <a:rPr lang="es-ES" altLang="es-ES" baseline="0" dirty="0"/>
              <a:t>, ISO 690 y </a:t>
            </a:r>
            <a:r>
              <a:rPr lang="es-ES" altLang="es-ES" baseline="0" dirty="0" err="1"/>
              <a:t>MLA</a:t>
            </a:r>
            <a:r>
              <a:rPr lang="es-ES" altLang="es-ES" baseline="0" dirty="0"/>
              <a:t>, paya trasladarla a Vancouver, hay que editarla</a:t>
            </a:r>
            <a:endParaRPr lang="es-ES" altLang="es-ES" dirty="0"/>
          </a:p>
          <a:p>
            <a:endParaRPr lang="es-ES" altLang="es-ES" dirty="0"/>
          </a:p>
          <a:p>
            <a:r>
              <a:rPr lang="es-ES" altLang="es-ES" dirty="0"/>
              <a:t>Las desventajas de Google Académico, no existe control de calidad de las fuentes procesadas.</a:t>
            </a:r>
          </a:p>
        </p:txBody>
      </p:sp>
      <p:sp>
        <p:nvSpPr>
          <p:cNvPr id="18436"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79FBCA-390B-43DA-B919-DD3097042E9B}"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2531"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b="1"/>
              <a:t>Crear una alerta</a:t>
            </a:r>
            <a:endParaRPr lang="es-ES" altLang="es-ES"/>
          </a:p>
          <a:p>
            <a:r>
              <a:rPr lang="es-ES" altLang="es-ES"/>
              <a:t>Ve a </a:t>
            </a:r>
            <a:r>
              <a:rPr lang="es-ES" altLang="es-ES" b="1"/>
              <a:t>Alertas</a:t>
            </a:r>
            <a:r>
              <a:rPr lang="es-ES" altLang="es-ES"/>
              <a:t> de </a:t>
            </a:r>
            <a:r>
              <a:rPr lang="es-ES" altLang="es-ES" b="1"/>
              <a:t>Google</a:t>
            </a:r>
            <a:r>
              <a:rPr lang="es-ES" altLang="es-ES"/>
              <a:t>.</a:t>
            </a:r>
          </a:p>
          <a:p>
            <a:r>
              <a:rPr lang="es-ES" altLang="es-ES"/>
              <a:t>Alertas de </a:t>
            </a:r>
            <a:r>
              <a:rPr lang="es-ES" altLang="es-ES" b="1"/>
              <a:t>Google</a:t>
            </a:r>
            <a:r>
              <a:rPr lang="es-ES" altLang="es-ES"/>
              <a:t> es un servicio de supervisión de los contenidos, que ofrece el motor de búsqueda de la compañía </a:t>
            </a:r>
            <a:r>
              <a:rPr lang="es-ES" altLang="es-ES" b="1"/>
              <a:t>Google</a:t>
            </a:r>
            <a:r>
              <a:rPr lang="es-ES" altLang="es-ES"/>
              <a:t>, que automáticamente notifica al usuario cuando el nuevo contenido de las noticias, web, blogs, vídeo y/o grupos de discusión coincide con un conjunto de términos de búsqueda seleccionados por el </a:t>
            </a:r>
          </a:p>
          <a:p>
            <a:endParaRPr lang="es-ES" altLang="es-ES"/>
          </a:p>
          <a:p>
            <a:r>
              <a:rPr lang="es-ES" altLang="es-ES"/>
              <a:t>En el cuadro de la parte superior, introduce el tema que quieras seguir.</a:t>
            </a:r>
          </a:p>
          <a:p>
            <a:r>
              <a:rPr lang="es-ES" altLang="es-ES"/>
              <a:t>Para cambiar la configuración, haz clic en Mostrar opciones. Puedes cambiar: ... </a:t>
            </a:r>
          </a:p>
          <a:p>
            <a:r>
              <a:rPr lang="es-ES" altLang="es-ES"/>
              <a:t>Haz clic en </a:t>
            </a:r>
            <a:r>
              <a:rPr lang="es-ES" altLang="es-ES" b="1"/>
              <a:t>Crear alerta</a:t>
            </a:r>
            <a:r>
              <a:rPr lang="es-ES" altLang="es-ES"/>
              <a:t>. Recibirás correos electrónicos cada vez que encontremos resultados de búsqueda que coincidan con tu selección.</a:t>
            </a:r>
          </a:p>
          <a:p>
            <a:endParaRPr lang="es-ES" altLang="es-ES"/>
          </a:p>
        </p:txBody>
      </p:sp>
      <p:sp>
        <p:nvSpPr>
          <p:cNvPr id="22532"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5A77E-26CD-497E-916F-52FD97DD9827}"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4579"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a:t>Perfil Google Académico. Un perfil de Google, muestra el nombre, las palabras clave que definen los temas de investigación y las métricas de citas generadas del autor.</a:t>
            </a:r>
          </a:p>
          <a:p>
            <a:endParaRPr lang="es-ES" altLang="es-ES"/>
          </a:p>
        </p:txBody>
      </p:sp>
      <p:sp>
        <p:nvSpPr>
          <p:cNvPr id="24580"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DFFD-7045-4819-B05F-367442D3C2BF}"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Librería Científica Electrónica en Línea (SciELO)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SciELO regional: </a:t>
            </a:r>
            <a:r>
              <a:rPr lang="es-ES" sz="1200" b="1" dirty="0">
                <a:solidFill>
                  <a:schemeClr val="tx2"/>
                </a:solidFill>
                <a:hlinkClick r:id="rId3"/>
              </a:rPr>
              <a:t>https://www.scielo.org/es/</a:t>
            </a:r>
            <a:r>
              <a:rPr lang="es-ES" sz="1200" b="1" dirty="0">
                <a:solidFill>
                  <a:schemeClr val="tx2"/>
                </a:solidFill>
              </a:rPr>
              <a:t> </a:t>
            </a:r>
          </a:p>
          <a:p>
            <a:pPr marL="228600" indent="-228600">
              <a:buFont typeface="+mj-lt"/>
              <a:buNone/>
            </a:pPr>
            <a:endParaRPr lang="es-ES" dirty="0"/>
          </a:p>
          <a:p>
            <a:pPr marL="228600" indent="-228600">
              <a:buFont typeface="+mj-lt"/>
              <a:buAutoNum type="arabicPeriod"/>
            </a:pPr>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39792-6485-471B-ABE2-C7BA97C3ED4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Librería Científica Electrónica en Línea (SciELO)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SciELO regional: </a:t>
            </a:r>
            <a:r>
              <a:rPr lang="es-ES" sz="1200" b="1" dirty="0">
                <a:solidFill>
                  <a:schemeClr val="tx2"/>
                </a:solidFill>
                <a:hlinkClick r:id="rId3"/>
              </a:rPr>
              <a:t>https://www.scielo.org/es/</a:t>
            </a:r>
            <a:r>
              <a:rPr lang="es-ES" sz="1200" b="1" dirty="0">
                <a:solidFill>
                  <a:schemeClr val="tx2"/>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dirty="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a:t>Búsqueda temática de artículos de artritis reumatoide</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2"/>
                </a:solidFill>
              </a:rPr>
              <a:t>Recuperó 525 artículos relacionados con el tema</a:t>
            </a:r>
          </a:p>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39792-6485-471B-ABE2-C7BA97C3ED4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Búsqueda temática de artículos de artritis reumatoide</a:t>
            </a:r>
          </a:p>
          <a:p>
            <a:r>
              <a:rPr lang="es-ES" dirty="0"/>
              <a:t>65 artículos recuperados</a:t>
            </a: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39792-6485-471B-ABE2-C7BA97C3ED4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https://www.nlm.nih.gov/</a:t>
            </a:r>
          </a:p>
          <a:p>
            <a:pPr>
              <a:lnSpc>
                <a:spcPct val="107000"/>
              </a:lnSpc>
              <a:spcAft>
                <a:spcPts val="800"/>
              </a:spcAft>
            </a:pPr>
            <a:endParaRPr lang="es-ES_tradnl"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MEDLINE</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_trad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MEDLINE es el componente más grande de PubMed y consta principalmente de citas de revistas seleccionadas para MEDLINE; artículos indexados con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MeSH</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(Medical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Subject</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Headings</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y seleccionados con metadatos de financiación, genéticos, químicos y otros.</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PubMed Central (PMC)</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Las citas de los artículos de PubMed Central (PMC) constituyen el segundo componente más grande de PubMed.</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PMC es un archivo de texto completo que incluye artículos de revistas revisadas y seleccionadas por NLM para archivar (actuales e históricas), así como artículos individuales recopilados para archivar de conformidad con las políticas de los patrocinadores.</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Estante para libros</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El componente final de PubMed son las citas de libros y algunos capítulos individuales disponibles en Bookshelf.</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Bookshelf es un archivo de texto completo de libros, informes, bases de datos y otros documentos relacionados con las ciencias biomédicas, de la salud y de la vida.</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Recursos adicionales</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Para obtener información sobre cómo buscar en la base de datos de PubMed, consulte la Guía del usuario de PubMed.</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Para obtener documentación adicional de PubMed, visite la guía de recursos de MEDLINE y PubMed de la NLM.</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893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https://pubmed.ncbi.nlm.nih.gov/</a:t>
            </a:r>
          </a:p>
          <a:p>
            <a:pPr>
              <a:lnSpc>
                <a:spcPct val="107000"/>
              </a:lnSpc>
              <a:spcAft>
                <a:spcPts val="800"/>
              </a:spcAft>
            </a:pPr>
            <a:endParaRPr lang="es-ES_tradnl"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PubMed</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PubMed es un recurso gratuito que apoya la búsqueda y recuperación de literatura biomédica y de ciencias de la vida con el objetivo de mejorar la salud, tanto a nivel mundial como personal.</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 base de datos PubMed contiene más de 34 millones de citas y resúmenes de literatura biomédica. No incluye artículos de revistas de texto completo; sin embargo, los enlaces al texto completo suelen estar presentes cuando están disponibles en otras fuentes, como el sitio web del editor o PubMed Central (PMC).</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Disponible al público en línea desde 1996, PubMed fue desarrollado y es mantenido por el Centro Nacional de Información Biotecnológica (NCBI), en la Biblioteca Nacional de Medicina (NLM) de EE. UU., ubicada en los Institutos Nacionales de Salud (NIH).</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Sobre el contenido</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Las citas en PubMed provienen principalmente de los campos de la biomedicina y la salud, y disciplinas relacionadas, como las ciencias de la vida, las ciencias del comportamiento, las ciencias químicas y la bioingeniería.</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PubMed facilita la búsqueda en varios recursos de literatura de la NLM</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826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Búsqueda general de artículos de artritis reumatoide genera 163 912 documentos</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887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Búsqueda después de utilizar los filtros para artículos de artritis reumatoide recupera 130 artículos</a:t>
            </a: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39792-6485-471B-ABE2-C7BA97C3ED4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a:extLst>
              <a:ext uri="{FF2B5EF4-FFF2-40B4-BE49-F238E27FC236}">
                <a16:creationId xmlns:a16="http://schemas.microsoft.com/office/drawing/2014/main" id="{AB6AF23D-C7BA-DEC6-912B-01031879CE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F6567FC9-7593-55B7-9DD8-6270096144E1}"/>
              </a:ext>
            </a:extLst>
          </p:cNvPr>
          <p:cNvSpPr>
            <a:spLocks noGrp="1"/>
          </p:cNvSpPr>
          <p:nvPr>
            <p:ph type="body" idx="1"/>
          </p:nvPr>
        </p:nvSpPr>
        <p:spPr/>
        <p:txBody>
          <a:bodyPr/>
          <a:lstStyle/>
          <a:p>
            <a:pPr marL="228600" indent="-228600" eaLnBrk="1" fontAlgn="auto" hangingPunct="1">
              <a:spcBef>
                <a:spcPts val="0"/>
              </a:spcBef>
              <a:spcAft>
                <a:spcPts val="0"/>
              </a:spcAft>
              <a:buFont typeface="+mj-lt"/>
              <a:buAutoNum type="arabicPeriod"/>
              <a:defRPr/>
            </a:pPr>
            <a:r>
              <a:rPr lang="es-ES" dirty="0"/>
              <a:t>Gestionarse un identificador personal ORCID. </a:t>
            </a:r>
            <a:r>
              <a:rPr lang="es-ES" u="sng" dirty="0">
                <a:hlinkClick r:id="rId3"/>
              </a:rPr>
              <a:t>https://</a:t>
            </a:r>
            <a:r>
              <a:rPr lang="es-ES" u="sng" dirty="0" err="1">
                <a:hlinkClick r:id="rId3"/>
              </a:rPr>
              <a:t>orcid.org</a:t>
            </a:r>
            <a:r>
              <a:rPr lang="es-ES" u="sng" dirty="0">
                <a:hlinkClick r:id="rId3"/>
              </a:rPr>
              <a:t>/</a:t>
            </a:r>
            <a:r>
              <a:rPr lang="es-ES" u="sng" dirty="0" err="1">
                <a:hlinkClick r:id="rId3"/>
              </a:rPr>
              <a:t>about</a:t>
            </a:r>
            <a:r>
              <a:rPr lang="es-ES" u="sng" dirty="0">
                <a:hlinkClick r:id="rId3"/>
              </a:rPr>
              <a:t>/</a:t>
            </a:r>
            <a:r>
              <a:rPr lang="es-ES" u="sng" dirty="0" err="1">
                <a:hlinkClick r:id="rId3"/>
              </a:rPr>
              <a:t>what</a:t>
            </a:r>
            <a:r>
              <a:rPr lang="es-ES" u="sng" dirty="0">
                <a:hlinkClick r:id="rId3"/>
              </a:rPr>
              <a:t>-</a:t>
            </a:r>
            <a:r>
              <a:rPr lang="es-ES" u="sng" dirty="0" err="1">
                <a:hlinkClick r:id="rId3"/>
              </a:rPr>
              <a:t>is</a:t>
            </a:r>
            <a:r>
              <a:rPr lang="es-ES" u="sng" dirty="0">
                <a:hlinkClick r:id="rId3"/>
              </a:rPr>
              <a:t>-orcid/</a:t>
            </a:r>
            <a:r>
              <a:rPr lang="es-ES" u="sng" dirty="0" err="1">
                <a:hlinkClick r:id="rId3"/>
              </a:rPr>
              <a:t>mission</a:t>
            </a:r>
            <a:r>
              <a:rPr lang="es-ES" dirty="0"/>
              <a:t> </a:t>
            </a:r>
          </a:p>
          <a:p>
            <a:pPr marL="228600" indent="-228600" eaLnBrk="1" fontAlgn="auto" hangingPunct="1">
              <a:spcBef>
                <a:spcPts val="0"/>
              </a:spcBef>
              <a:spcAft>
                <a:spcPts val="0"/>
              </a:spcAft>
              <a:buFont typeface="+mj-lt"/>
              <a:buAutoNum type="arabicPeriod"/>
              <a:defRPr/>
            </a:pPr>
            <a:r>
              <a:rPr lang="es-ES" dirty="0"/>
              <a:t>Dominar la recuperación bibliográfica del Google académico: </a:t>
            </a:r>
            <a:r>
              <a:rPr lang="es-ES" u="sng" dirty="0">
                <a:hlinkClick r:id="rId4"/>
              </a:rPr>
              <a:t>https://scholar.google.com.cu/</a:t>
            </a:r>
            <a:r>
              <a:rPr lang="es-ES" dirty="0"/>
              <a:t> </a:t>
            </a:r>
          </a:p>
          <a:p>
            <a:pPr marL="228600" indent="-228600" eaLnBrk="1" fontAlgn="auto" hangingPunct="1">
              <a:spcBef>
                <a:spcPts val="0"/>
              </a:spcBef>
              <a:spcAft>
                <a:spcPts val="0"/>
              </a:spcAft>
              <a:buFont typeface="+mj-lt"/>
              <a:buAutoNum type="arabicPeriod"/>
              <a:defRPr/>
            </a:pPr>
            <a:r>
              <a:rPr lang="es-ES" dirty="0"/>
              <a:t>Gestionar a través de Google académico en su correo personal alertas de artículos o investigadores de interés personal para la confección de investigaciones y referencias bibliográficas: </a:t>
            </a:r>
            <a:r>
              <a:rPr lang="es-ES" u="sng" dirty="0">
                <a:hlinkClick r:id="rId5"/>
              </a:rPr>
              <a:t>https://scholar.google.com.cu/scholar_alerts?view_op=list_alerts&amp;hl=es</a:t>
            </a:r>
            <a:endParaRPr lang="es-ES" dirty="0"/>
          </a:p>
          <a:p>
            <a:pPr marL="228600" indent="-228600" eaLnBrk="1" fontAlgn="auto" hangingPunct="1">
              <a:spcBef>
                <a:spcPts val="0"/>
              </a:spcBef>
              <a:spcAft>
                <a:spcPts val="0"/>
              </a:spcAft>
              <a:buFont typeface="+mj-lt"/>
              <a:buAutoNum type="arabicPeriod"/>
              <a:defRPr/>
            </a:pPr>
            <a:r>
              <a:rPr lang="es-ES" dirty="0"/>
              <a:t>Crearse un perfil en Google académico y conocer su Índice H: </a:t>
            </a:r>
            <a:r>
              <a:rPr lang="es-ES" u="sng" dirty="0" err="1">
                <a:hlinkClick r:id="rId6"/>
              </a:rPr>
              <a:t>https://scholar.google.com.cu/citations?hl=es&amp;user=4omzcqIAAAAJ</a:t>
            </a:r>
            <a:r>
              <a:rPr lang="es-ES" dirty="0"/>
              <a:t> </a:t>
            </a:r>
          </a:p>
          <a:p>
            <a:pPr marL="228600" indent="-228600" eaLnBrk="1" fontAlgn="auto" hangingPunct="1">
              <a:spcBef>
                <a:spcPts val="0"/>
              </a:spcBef>
              <a:spcAft>
                <a:spcPts val="0"/>
              </a:spcAft>
              <a:buFont typeface="+mj-lt"/>
              <a:buAutoNum type="arabicPeriod"/>
              <a:defRPr/>
            </a:pPr>
            <a:r>
              <a:rPr lang="es-ES" dirty="0"/>
              <a:t>Saber manejar las normas de Vancouver: </a:t>
            </a:r>
            <a:r>
              <a:rPr lang="es-ES" u="sng" dirty="0">
                <a:hlinkClick r:id="rId7"/>
              </a:rPr>
              <a:t>https://blogs.sld.cu/reumatologia/2018/08/22/normas-de-vancouver/</a:t>
            </a:r>
            <a:r>
              <a:rPr lang="es-ES" dirty="0"/>
              <a:t> </a:t>
            </a:r>
          </a:p>
          <a:p>
            <a:pPr marL="228600" indent="-228600" eaLnBrk="1" fontAlgn="auto" hangingPunct="1">
              <a:spcBef>
                <a:spcPts val="0"/>
              </a:spcBef>
              <a:spcAft>
                <a:spcPts val="0"/>
              </a:spcAft>
              <a:buFont typeface="+mj-lt"/>
              <a:buAutoNum type="arabicPeriod"/>
              <a:defRPr/>
            </a:pPr>
            <a:r>
              <a:rPr lang="es-ES" dirty="0"/>
              <a:t>Conocer cómo se gestionan los artículos científicos a través del sistema de publicaciones abiertas Open Journal Systems (OJS): </a:t>
            </a:r>
            <a:r>
              <a:rPr lang="es-ES" u="sng" dirty="0">
                <a:hlinkClick r:id="rId8"/>
              </a:rPr>
              <a:t>http://www.revreumatologia.sld.cu/index.php/reumatologia/</a:t>
            </a:r>
            <a:r>
              <a:rPr lang="es-ES" dirty="0"/>
              <a:t> </a:t>
            </a:r>
          </a:p>
          <a:p>
            <a:pPr marL="228600" indent="-228600" eaLnBrk="1" fontAlgn="auto" hangingPunct="1">
              <a:spcBef>
                <a:spcPts val="0"/>
              </a:spcBef>
              <a:spcAft>
                <a:spcPts val="0"/>
              </a:spcAft>
              <a:buFont typeface="+mj-lt"/>
              <a:buAutoNum type="arabicPeriod"/>
              <a:defRPr/>
            </a:pPr>
            <a:r>
              <a:rPr lang="es-ES" dirty="0"/>
              <a:t>Procurarse un Blog de carácter académico a través de Infomed u otro gestor de WeBlogs (Google, Reflejos u otro): </a:t>
            </a:r>
            <a:r>
              <a:rPr lang="es-ES" u="sng" dirty="0">
                <a:hlinkClick r:id="rId9"/>
              </a:rPr>
              <a:t>https://blogs.sld.cu/</a:t>
            </a:r>
            <a:r>
              <a:rPr lang="es-ES" dirty="0"/>
              <a:t> , </a:t>
            </a:r>
            <a:r>
              <a:rPr lang="es-ES" u="sng" dirty="0">
                <a:hlinkClick r:id="rId10"/>
              </a:rPr>
              <a:t>https://blogs.sld.cu/reumatologia/</a:t>
            </a:r>
            <a:r>
              <a:rPr lang="es-ES" dirty="0"/>
              <a:t> </a:t>
            </a:r>
          </a:p>
          <a:p>
            <a:pPr marL="228600" indent="-228600" eaLnBrk="1" fontAlgn="auto" hangingPunct="1">
              <a:spcBef>
                <a:spcPts val="0"/>
              </a:spcBef>
              <a:spcAft>
                <a:spcPts val="0"/>
              </a:spcAft>
              <a:buFont typeface="+mj-lt"/>
              <a:buAutoNum type="arabicPeriod"/>
              <a:defRPr/>
            </a:pPr>
            <a:r>
              <a:rPr lang="es-ES" dirty="0"/>
              <a:t>Suscribirse a la red social científica ResearchGate, Mendeley: </a:t>
            </a:r>
            <a:r>
              <a:rPr lang="es-ES" u="sng" dirty="0" err="1">
                <a:hlinkClick r:id="rId11"/>
              </a:rPr>
              <a:t>https://www.researchgate.net/</a:t>
            </a:r>
            <a:r>
              <a:rPr lang="es-ES" dirty="0"/>
              <a:t> </a:t>
            </a:r>
            <a:r>
              <a:rPr lang="es-ES" u="sng" dirty="0" err="1">
                <a:hlinkClick r:id="rId12"/>
              </a:rPr>
              <a:t>https://www.mendeley.com</a:t>
            </a:r>
            <a:r>
              <a:rPr lang="es-ES" dirty="0"/>
              <a:t> </a:t>
            </a:r>
          </a:p>
          <a:p>
            <a:pPr marL="228600" indent="-228600" eaLnBrk="1" fontAlgn="auto" hangingPunct="1">
              <a:spcBef>
                <a:spcPts val="0"/>
              </a:spcBef>
              <a:spcAft>
                <a:spcPts val="0"/>
              </a:spcAft>
              <a:buFont typeface="+mj-lt"/>
              <a:buAutoNum type="arabicPeriod"/>
              <a:defRPr/>
            </a:pPr>
            <a:r>
              <a:rPr lang="es-ES" dirty="0"/>
              <a:t>Utilizar en Infomed 2.0 Infoenlaces como nube de artículos y sitios de interés en línea: </a:t>
            </a:r>
            <a:r>
              <a:rPr lang="es-ES" u="sng" dirty="0">
                <a:hlinkClick r:id="rId13"/>
              </a:rPr>
              <a:t>http://</a:t>
            </a:r>
            <a:r>
              <a:rPr lang="es-ES" u="sng" dirty="0" err="1">
                <a:hlinkClick r:id="rId13"/>
              </a:rPr>
              <a:t>infomed20.sld.cu</a:t>
            </a:r>
            <a:r>
              <a:rPr lang="es-ES" u="sng" dirty="0">
                <a:hlinkClick r:id="rId13"/>
              </a:rPr>
              <a:t>/infoenlaces/</a:t>
            </a:r>
            <a:r>
              <a:rPr lang="es-ES" u="sng" dirty="0" err="1">
                <a:hlinkClick r:id="rId13"/>
              </a:rPr>
              <a:t>index.php</a:t>
            </a:r>
            <a:r>
              <a:rPr lang="es-ES" u="sng" dirty="0">
                <a:hlinkClick r:id="rId13"/>
              </a:rPr>
              <a:t>/</a:t>
            </a:r>
            <a:r>
              <a:rPr lang="es-ES" dirty="0"/>
              <a:t> </a:t>
            </a:r>
          </a:p>
          <a:p>
            <a:pPr eaLnBrk="1" hangingPunct="1">
              <a:defRPr/>
            </a:pPr>
            <a:r>
              <a:rPr lang="es-ES" dirty="0"/>
              <a:t>Dominar la plataforma de Moodle: </a:t>
            </a:r>
          </a:p>
          <a:p>
            <a:pPr eaLnBrk="1" hangingPunct="1">
              <a:defRPr/>
            </a:pPr>
            <a:r>
              <a:rPr lang="es-ES" dirty="0"/>
              <a:t>Aula virtual de la </a:t>
            </a:r>
            <a:r>
              <a:rPr lang="es-ES" dirty="0" err="1"/>
              <a:t>ENSAP</a:t>
            </a:r>
            <a:r>
              <a:rPr lang="es-ES" dirty="0"/>
              <a:t> </a:t>
            </a:r>
            <a:r>
              <a:rPr lang="es-ES" u="sng" dirty="0" err="1">
                <a:hlinkClick r:id="rId14"/>
              </a:rPr>
              <a:t>http://aula.ensap.sld.cu/</a:t>
            </a:r>
            <a:endParaRPr lang="es-ES" dirty="0"/>
          </a:p>
          <a:p>
            <a:pPr eaLnBrk="1" hangingPunct="1">
              <a:defRPr/>
            </a:pPr>
            <a:r>
              <a:rPr lang="es-ES" dirty="0"/>
              <a:t>Aula virtual de la universidad virtual de salud </a:t>
            </a:r>
            <a:r>
              <a:rPr lang="es-ES" u="sng" dirty="0" err="1">
                <a:hlinkClick r:id="rId15"/>
              </a:rPr>
              <a:t>http://aulavirtual.sld.cu/</a:t>
            </a:r>
            <a:endParaRPr lang="es-ES" dirty="0"/>
          </a:p>
          <a:p>
            <a:pPr eaLnBrk="1" hangingPunct="1">
              <a:defRPr/>
            </a:pPr>
            <a:r>
              <a:rPr lang="es-ES" dirty="0"/>
              <a:t>Campus virtual de la </a:t>
            </a:r>
            <a:r>
              <a:rPr lang="es-ES" dirty="0" err="1"/>
              <a:t>OPS</a:t>
            </a:r>
            <a:r>
              <a:rPr lang="es-ES" dirty="0"/>
              <a:t> </a:t>
            </a:r>
            <a:r>
              <a:rPr lang="es-ES" u="sng" dirty="0" err="1">
                <a:hlinkClick r:id="rId16"/>
              </a:rPr>
              <a:t>https://www.campusvirtualsp.org/es#collapseFour</a:t>
            </a:r>
            <a:endParaRPr lang="es-ES" dirty="0"/>
          </a:p>
          <a:p>
            <a:pPr marL="228600" indent="-228600" eaLnBrk="1" fontAlgn="auto" hangingPunct="1">
              <a:spcBef>
                <a:spcPts val="0"/>
              </a:spcBef>
              <a:spcAft>
                <a:spcPts val="0"/>
              </a:spcAft>
              <a:buFont typeface="+mj-lt"/>
              <a:buAutoNum type="arabicPeriod"/>
              <a:defRPr/>
            </a:pPr>
            <a:endParaRPr lang="es-ES" dirty="0"/>
          </a:p>
          <a:p>
            <a:pPr eaLnBrk="1" fontAlgn="auto" hangingPunct="1">
              <a:spcBef>
                <a:spcPts val="0"/>
              </a:spcBef>
              <a:spcAft>
                <a:spcPts val="0"/>
              </a:spcAft>
              <a:defRPr/>
            </a:pPr>
            <a:endParaRPr lang="es-ES" dirty="0">
              <a:solidFill>
                <a:schemeClr val="tx2"/>
              </a:solidFill>
            </a:endParaRPr>
          </a:p>
        </p:txBody>
      </p:sp>
      <p:sp>
        <p:nvSpPr>
          <p:cNvPr id="6148" name="Marcador de número de diapositiva 3">
            <a:extLst>
              <a:ext uri="{FF2B5EF4-FFF2-40B4-BE49-F238E27FC236}">
                <a16:creationId xmlns:a16="http://schemas.microsoft.com/office/drawing/2014/main" id="{CB594340-9ADD-535B-931B-AB6F8DF46E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26091CA-A110-4850-95FC-45D610C558C5}" type="slidenum">
              <a:rPr lang="es-ES" altLang="es-ES" smtClean="0"/>
              <a:pPr/>
              <a:t>2</a:t>
            </a:fld>
            <a:endParaRPr lang="es-ES" alt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s-CU" sz="1200" b="1" dirty="0">
                <a:solidFill>
                  <a:schemeClr val="tx2"/>
                </a:solidFill>
              </a:rPr>
              <a:t>Cálculo del “índice H” de un investigador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s-CU" sz="1200" b="1" dirty="0">
                <a:solidFill>
                  <a:schemeClr val="tx2"/>
                </a:solidFill>
              </a:rPr>
              <a:t>El índice H de este investigador es de 5, pues ha publicado al menos 5 artículos que han sido citado 5 veces en nuevas referencias bibliográficas de documentos científicos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ltLang="es-CU" sz="1200" b="1" dirty="0">
              <a:solidFill>
                <a:schemeClr val="tx2"/>
              </a:solidFill>
            </a:endParaRPr>
          </a:p>
          <a:p>
            <a:endParaRPr lang="es-ES" dirty="0"/>
          </a:p>
        </p:txBody>
      </p:sp>
      <p:sp>
        <p:nvSpPr>
          <p:cNvPr id="4" name="Marcador de número de diapositiva 3"/>
          <p:cNvSpPr>
            <a:spLocks noGrp="1"/>
          </p:cNvSpPr>
          <p:nvPr>
            <p:ph type="sldNum" sz="quarter" idx="5"/>
          </p:nvPr>
        </p:nvSpPr>
        <p:spPr/>
        <p:txBody>
          <a:bodyPr/>
          <a:lstStyle/>
          <a:p>
            <a:fld id="{7B1D2372-9EC2-4948-B26C-56A63C245EC5}" type="slidenum">
              <a:rPr lang="es-ES" smtClean="0"/>
              <a:t>24</a:t>
            </a:fld>
            <a:endParaRPr lang="es-ES"/>
          </a:p>
        </p:txBody>
      </p:sp>
    </p:spTree>
    <p:extLst>
      <p:ext uri="{BB962C8B-B14F-4D97-AF65-F5344CB8AC3E}">
        <p14:creationId xmlns:p14="http://schemas.microsoft.com/office/powerpoint/2010/main" val="1161564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38915" name="Marcador de notas 2"/>
          <p:cNvSpPr>
            <a:spLocks noGrp="1"/>
          </p:cNvSpPr>
          <p:nvPr>
            <p:ph type="body" idx="1"/>
          </p:nvPr>
        </p:nvSpPr>
        <p:spPr bwMode="auto"/>
        <p:txBody>
          <a:bodyPr wrap="square" numCol="1" anchor="t" anchorCtr="0" compatLnSpc="1">
            <a:prstTxWarp prst="textNoShape">
              <a:avLst/>
            </a:prstTxWarp>
          </a:bodyPr>
          <a:lstStyle/>
          <a:p>
            <a:pPr marL="228600" indent="-228600" eaLnBrk="1" hangingPunct="1">
              <a:spcBef>
                <a:spcPct val="0"/>
              </a:spcBef>
              <a:buFont typeface="+mj-lt"/>
              <a:buNone/>
              <a:defRPr/>
            </a:pPr>
            <a:r>
              <a:rPr lang="es-ES" altLang="es-ES" dirty="0"/>
              <a:t>Las normas de Vancouver: </a:t>
            </a:r>
          </a:p>
          <a:p>
            <a:pPr marL="228600" indent="-228600" eaLnBrk="1" hangingPunct="1">
              <a:spcBef>
                <a:spcPct val="0"/>
              </a:spcBef>
              <a:buFont typeface="+mj-lt"/>
              <a:buNone/>
              <a:defRPr/>
            </a:pPr>
            <a:r>
              <a:rPr lang="es-ES" altLang="es-ES" dirty="0"/>
              <a:t>Es la forma normalizada de describir y los documentos citados en las referencias bibliográficas que más se utilizan en nuestro sistema de salud</a:t>
            </a:r>
          </a:p>
          <a:p>
            <a:pPr>
              <a:defRPr/>
            </a:pPr>
            <a:r>
              <a:rPr lang="es-ES" dirty="0"/>
              <a:t>Las normas de Vancouver es un documento que tiene en su génesis la necesidad de armonizar la forma de citar y organizar las referencias bibliográficas dentro de los documentos científicos relacionados con las ciencias de la salud, su estructura se basa en el método utilizado por la  Biblioteca Nacional de Medicina de los Estados Unidos,  el cual es sistemáticamente revisado con el objetivo de actualizar su contenido de acuerdo a las exigencias de las investigaciones y las tecnologías de la información.</a:t>
            </a:r>
          </a:p>
          <a:p>
            <a:pPr>
              <a:defRPr/>
            </a:pPr>
            <a:endParaRPr lang="es-ES" b="1" dirty="0"/>
          </a:p>
          <a:p>
            <a:pPr>
              <a:defRPr/>
            </a:pPr>
            <a:r>
              <a:rPr lang="es-ES" b="1" dirty="0"/>
              <a:t>Orden de importancia de los datos que incluyen las citas de revistas impresas en las NV </a:t>
            </a:r>
            <a:endParaRPr lang="es-ES" dirty="0"/>
          </a:p>
          <a:p>
            <a:pPr>
              <a:defRPr/>
            </a:pPr>
            <a:r>
              <a:rPr lang="es-ES" b="1" dirty="0"/>
              <a:t>1-Apellidos y siglas del nombre de los autores (hasta 6, + et al) </a:t>
            </a:r>
            <a:endParaRPr lang="es-ES" dirty="0"/>
          </a:p>
          <a:p>
            <a:pPr>
              <a:defRPr/>
            </a:pPr>
            <a:r>
              <a:rPr lang="es-ES" b="1" dirty="0"/>
              <a:t>2-Nombre del artículo </a:t>
            </a:r>
            <a:endParaRPr lang="es-ES" dirty="0"/>
          </a:p>
          <a:p>
            <a:pPr>
              <a:defRPr/>
            </a:pPr>
            <a:r>
              <a:rPr lang="es-ES" b="1" dirty="0"/>
              <a:t>3-Nombre de la revista </a:t>
            </a:r>
            <a:endParaRPr lang="es-ES" dirty="0"/>
          </a:p>
          <a:p>
            <a:pPr>
              <a:defRPr/>
            </a:pPr>
            <a:r>
              <a:rPr lang="es-ES" b="1" dirty="0"/>
              <a:t>4-año (punto y coma) </a:t>
            </a:r>
            <a:endParaRPr lang="es-ES" dirty="0"/>
          </a:p>
          <a:p>
            <a:pPr>
              <a:defRPr/>
            </a:pPr>
            <a:r>
              <a:rPr lang="es-ES" b="1" dirty="0"/>
              <a:t>5-volumen (en número arábigo) </a:t>
            </a:r>
            <a:endParaRPr lang="es-ES" dirty="0"/>
          </a:p>
          <a:p>
            <a:pPr>
              <a:defRPr/>
            </a:pPr>
            <a:r>
              <a:rPr lang="es-ES" b="1" dirty="0"/>
              <a:t>6-Número (entre paréntesis final con dos puntos) </a:t>
            </a:r>
            <a:endParaRPr lang="es-ES" dirty="0"/>
          </a:p>
          <a:p>
            <a:pPr>
              <a:defRPr/>
            </a:pPr>
            <a:r>
              <a:rPr lang="es-ES" b="1" dirty="0"/>
              <a:t>7-Páginas (separadas por un guion: 132-37) </a:t>
            </a:r>
            <a:endParaRPr lang="es-ES" altLang="es-ES" dirty="0"/>
          </a:p>
          <a:p>
            <a:pPr marL="228600" indent="-228600" eaLnBrk="1" hangingPunct="1">
              <a:spcBef>
                <a:spcPct val="0"/>
              </a:spcBef>
              <a:buFont typeface="+mj-lt"/>
              <a:buNone/>
              <a:defRPr/>
            </a:pPr>
            <a:endParaRPr lang="es-ES" altLang="es-ES" dirty="0"/>
          </a:p>
          <a:p>
            <a:pPr marL="228600" indent="-228600" eaLnBrk="1" hangingPunct="1">
              <a:spcBef>
                <a:spcPct val="0"/>
              </a:spcBef>
              <a:buFont typeface="+mj-lt"/>
              <a:buNone/>
              <a:defRPr/>
            </a:pPr>
            <a:r>
              <a:rPr lang="es-ES" altLang="es-ES" dirty="0"/>
              <a:t>Normas de Vancouver y otras normas para organizar referencias bibliográficas </a:t>
            </a:r>
          </a:p>
          <a:p>
            <a:pPr marL="228600" indent="-228600" eaLnBrk="1" hangingPunct="1">
              <a:spcBef>
                <a:spcPct val="0"/>
              </a:spcBef>
              <a:buFont typeface="+mj-lt"/>
              <a:buNone/>
              <a:defRPr/>
            </a:pPr>
            <a:r>
              <a:rPr lang="es-ES_tradnl" altLang="es-ES" u="sng" dirty="0">
                <a:hlinkClick r:id="rId3"/>
              </a:rPr>
              <a:t>https://blogs.sld.cu/reumatologia/2019/05/16/ejemplos-de-normas-de-vancouver-y-otros-estilos-de-redactar-referencias-bibliograficas/</a:t>
            </a:r>
            <a:r>
              <a:rPr lang="es-ES_tradnl" altLang="es-ES" dirty="0"/>
              <a:t> </a:t>
            </a:r>
            <a:r>
              <a:rPr lang="es-ES" altLang="es-ES" u="sng" dirty="0"/>
              <a:t> </a:t>
            </a:r>
          </a:p>
          <a:p>
            <a:pPr>
              <a:lnSpc>
                <a:spcPct val="107000"/>
              </a:lnSpc>
              <a:spcAft>
                <a:spcPts val="800"/>
              </a:spcAft>
              <a:defRPr/>
            </a:pPr>
            <a:endParaRPr lang="es-ES" dirty="0">
              <a:ea typeface="Calibri" panose="020F0502020204030204" pitchFamily="34" charset="0"/>
              <a:cs typeface="Times New Roman" panose="02020603050405020304" pitchFamily="18" charset="0"/>
            </a:endParaRPr>
          </a:p>
          <a:p>
            <a:pPr>
              <a:lnSpc>
                <a:spcPct val="107000"/>
              </a:lnSpc>
              <a:spcAft>
                <a:spcPts val="800"/>
              </a:spcAft>
              <a:defRPr/>
            </a:pPr>
            <a:r>
              <a:rPr lang="es-ES" dirty="0">
                <a:ea typeface="Calibri" panose="020F0502020204030204" pitchFamily="34" charset="0"/>
                <a:cs typeface="Times New Roman" panose="02020603050405020304" pitchFamily="18" charset="0"/>
              </a:rPr>
              <a:t>Normas de Vancouver: documento sistemáticamente actualizado</a:t>
            </a:r>
          </a:p>
          <a:p>
            <a:pPr>
              <a:defRPr/>
            </a:pPr>
            <a:r>
              <a:rPr lang="en-US" u="sng" dirty="0">
                <a:solidFill>
                  <a:srgbClr val="0000FF"/>
                </a:solidFill>
                <a:ea typeface="Calibri" panose="020F0502020204030204" pitchFamily="34" charset="0"/>
                <a:cs typeface="Times New Roman" panose="02020603050405020304" pitchFamily="18" charset="0"/>
                <a:hlinkClick r:id="rId4"/>
              </a:rPr>
              <a:t>https://blogs.sld.cu/reumatologia/2018/08/22/normas-de-vancouver/</a:t>
            </a:r>
            <a:endParaRPr lang="es-ES" altLang="es-ES" u="sng" dirty="0"/>
          </a:p>
          <a:p>
            <a:pPr marL="228600" indent="-228600" eaLnBrk="1" hangingPunct="1">
              <a:spcBef>
                <a:spcPct val="0"/>
              </a:spcBef>
              <a:buFont typeface="+mj-lt"/>
              <a:buNone/>
              <a:defRPr/>
            </a:pPr>
            <a:endParaRPr lang="es-ES" altLang="es-ES" u="sng" dirty="0"/>
          </a:p>
        </p:txBody>
      </p:sp>
      <p:sp>
        <p:nvSpPr>
          <p:cNvPr id="26628"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9D2DF-5FCA-4E8A-9326-5CF63DA7146C}" type="slidenum">
              <a:rPr kumimoji="0" lang="es-ES" altLang="es-E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alt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importancia de los datos que incluyen las citas de revistas impresas en las NV</a:t>
            </a:r>
          </a:p>
          <a:p>
            <a:endParaRPr lang="es-ES" dirty="0"/>
          </a:p>
          <a:p>
            <a:r>
              <a:rPr lang="es-ES" dirty="0"/>
              <a:t>1-Apellidos y siglas del nombre de los autores (hasta 6, + et al)</a:t>
            </a:r>
          </a:p>
          <a:p>
            <a:r>
              <a:rPr lang="es-ES" dirty="0"/>
              <a:t>2-Nombre del artículo</a:t>
            </a:r>
          </a:p>
          <a:p>
            <a:r>
              <a:rPr lang="es-ES" dirty="0"/>
              <a:t>3-Nombre de la revista</a:t>
            </a:r>
          </a:p>
          <a:p>
            <a:r>
              <a:rPr lang="es-ES" dirty="0"/>
              <a:t>4-año (punto y coma)</a:t>
            </a:r>
          </a:p>
          <a:p>
            <a:r>
              <a:rPr lang="es-ES" dirty="0"/>
              <a:t>5-volumen (en número arábigo)</a:t>
            </a:r>
          </a:p>
          <a:p>
            <a:r>
              <a:rPr lang="es-ES" dirty="0"/>
              <a:t>6-Número (entre paréntesis final con dos puntos)</a:t>
            </a:r>
          </a:p>
          <a:p>
            <a:r>
              <a:rPr lang="es-ES" dirty="0"/>
              <a:t>7-Páginas (separadas por un </a:t>
            </a:r>
            <a:r>
              <a:rPr lang="es-ES" dirty="0" err="1"/>
              <a:t>guión</a:t>
            </a:r>
            <a:r>
              <a:rPr lang="es-ES" dirty="0"/>
              <a:t>: 132-37)</a:t>
            </a: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036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importancia de los datos que incluyen las citas de revistas impresas en las NV: ejemplos</a:t>
            </a:r>
          </a:p>
          <a:p>
            <a:endParaRPr lang="es-ES" dirty="0"/>
          </a:p>
          <a:p>
            <a:r>
              <a:rPr lang="es-ES" dirty="0" err="1"/>
              <a:t>Ej</a:t>
            </a:r>
            <a:r>
              <a:rPr lang="es-ES" dirty="0"/>
              <a:t> 1.</a:t>
            </a:r>
          </a:p>
          <a:p>
            <a:r>
              <a:rPr lang="es-ES" dirty="0"/>
              <a:t>Torres E, López P. Artrosis y sobrepeso. Revista Cubana de Reumatología. 2018;20(3): 23-9.</a:t>
            </a:r>
          </a:p>
          <a:p>
            <a:endParaRPr lang="es-ES" dirty="0"/>
          </a:p>
          <a:p>
            <a:r>
              <a:rPr lang="es-ES" dirty="0" err="1"/>
              <a:t>Ej</a:t>
            </a:r>
            <a:r>
              <a:rPr lang="es-ES" dirty="0"/>
              <a:t> 2.</a:t>
            </a:r>
          </a:p>
          <a:p>
            <a:r>
              <a:rPr lang="es-ES" dirty="0"/>
              <a:t>Torres E, López P, Suarez R, Pérez A, sosa A, Jerez M, et al. Artrosis y sobrepeso. Revista Cubana de Reumatología. 2018;20(3): 23-9.</a:t>
            </a: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675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los datos que incluyen las citas de post o contribuciones en los Blog Científicos</a:t>
            </a:r>
          </a:p>
          <a:p>
            <a:endParaRPr lang="es-ES" dirty="0"/>
          </a:p>
          <a:p>
            <a:r>
              <a:rPr lang="es-ES" dirty="0"/>
              <a:t>1-Apellidos y siglas del autor del post o artículo</a:t>
            </a:r>
          </a:p>
          <a:p>
            <a:r>
              <a:rPr lang="es-ES" dirty="0"/>
              <a:t>2-Título del post o artículo</a:t>
            </a:r>
          </a:p>
          <a:p>
            <a:r>
              <a:rPr lang="es-ES" dirty="0"/>
              <a:t>3- Fecha de publicación del post</a:t>
            </a:r>
          </a:p>
          <a:p>
            <a:r>
              <a:rPr lang="es-ES" dirty="0"/>
              <a:t>4-Fecha de consulta [entre corchetes]</a:t>
            </a:r>
          </a:p>
          <a:p>
            <a:r>
              <a:rPr lang="es-ES" dirty="0"/>
              <a:t>5- La palaba En: Nombre del Blog</a:t>
            </a:r>
          </a:p>
          <a:p>
            <a:r>
              <a:rPr lang="es-ES" dirty="0"/>
              <a:t>6- Entre corchetes [Internet]</a:t>
            </a:r>
          </a:p>
          <a:p>
            <a:r>
              <a:rPr lang="es-ES" dirty="0"/>
              <a:t>7-Ciudad donde se publica</a:t>
            </a:r>
          </a:p>
          <a:p>
            <a:r>
              <a:rPr lang="es-ES" dirty="0"/>
              <a:t>5- Número de pantallas del post</a:t>
            </a:r>
          </a:p>
          <a:p>
            <a:r>
              <a:rPr lang="es-ES" dirty="0"/>
              <a:t>8-Disponible en: Dirección electrónica.</a:t>
            </a: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357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dirty="0">
                <a:solidFill>
                  <a:schemeClr val="tx2"/>
                </a:solidFill>
                <a:latin typeface="Calibri" pitchFamily="34" charset="0"/>
              </a:rPr>
              <a:t>Ej. 1</a:t>
            </a:r>
          </a:p>
          <a:p>
            <a:r>
              <a:rPr lang="es-ES" sz="1200" b="1" dirty="0">
                <a:solidFill>
                  <a:schemeClr val="tx2"/>
                </a:solidFill>
                <a:latin typeface="Calibri" pitchFamily="34" charset="0"/>
              </a:rPr>
              <a:t>Martínez Larrarte JP. Utilidad de la Web 2.0 para usuarios de Infomed. 2019 Ene 15[citado 2019 jun 2] En: Reumatología práctica y clínica. Blog en línea[Internet].La Habana. 2 p. Disponible en: </a:t>
            </a:r>
            <a:r>
              <a:rPr lang="es-ES" sz="1200" b="1" dirty="0">
                <a:solidFill>
                  <a:schemeClr val="tx2"/>
                </a:solidFill>
                <a:latin typeface="Calibri" pitchFamily="34" charset="0"/>
                <a:hlinkClick r:id="rId3"/>
              </a:rPr>
              <a:t>https://blogs.sld.cu/reumatologia/2019/01/15/utilidad-de-la-web-2-0-para-usuarios-de-infomed/</a:t>
            </a:r>
            <a:r>
              <a:rPr lang="es-ES" sz="1200" b="1" dirty="0">
                <a:solidFill>
                  <a:schemeClr val="tx2"/>
                </a:solidFill>
                <a:latin typeface="Calibri" pitchFamily="34" charset="0"/>
              </a:rPr>
              <a:t>   </a:t>
            </a:r>
          </a:p>
          <a:p>
            <a:endParaRPr lang="es-ES" sz="1200" b="1" dirty="0">
              <a:solidFill>
                <a:schemeClr val="tx2"/>
              </a:solidFill>
              <a:latin typeface="Calibri" pitchFamily="34" charset="0"/>
            </a:endParaRPr>
          </a:p>
          <a:p>
            <a:r>
              <a:rPr lang="es-ES" sz="1200" b="1" dirty="0">
                <a:solidFill>
                  <a:schemeClr val="tx2"/>
                </a:solidFill>
                <a:latin typeface="Calibri" pitchFamily="34" charset="0"/>
              </a:rPr>
              <a:t>Ej. 2</a:t>
            </a:r>
          </a:p>
          <a:p>
            <a:r>
              <a:rPr lang="es-ES" sz="1200" b="1" dirty="0">
                <a:solidFill>
                  <a:schemeClr val="tx2"/>
                </a:solidFill>
                <a:latin typeface="Calibri" pitchFamily="34" charset="0"/>
              </a:rPr>
              <a:t>Martínez Larrarte JP.  Reumatología práctica y clínica. Blog en línea[Internet].La Habana. 2000 Ene 6[citado 2019  jun 2]Disponible en: </a:t>
            </a:r>
            <a:r>
              <a:rPr lang="es-ES" sz="1200" b="1" dirty="0">
                <a:solidFill>
                  <a:schemeClr val="tx2"/>
                </a:solidFill>
                <a:latin typeface="Calibri" pitchFamily="34" charset="0"/>
                <a:hlinkClick r:id="rId4"/>
              </a:rPr>
              <a:t>https://blogs.sld.cu/reumatologia/</a:t>
            </a:r>
            <a:r>
              <a:rPr lang="es-ES" sz="1200" b="1" dirty="0">
                <a:solidFill>
                  <a:schemeClr val="tx2"/>
                </a:solidFill>
                <a:latin typeface="Calibri" pitchFamily="34" charset="0"/>
              </a:rPr>
              <a:t>    </a:t>
            </a: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569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https://orcid.org/ </a:t>
            </a: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b="1" dirty="0">
                <a:effectLst/>
                <a:latin typeface="Times New Roman" panose="02020603050405020304" pitchFamily="18" charset="0"/>
                <a:ea typeface="Calibri" panose="020F0502020204030204" pitchFamily="34" charset="0"/>
                <a:cs typeface="Times New Roman" panose="02020603050405020304" pitchFamily="18" charset="0"/>
              </a:rPr>
              <a:t>ORCID iD</a:t>
            </a:r>
            <a:endParaRPr lang="es-CU"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ORCID, Lo que significa: Open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Researcher</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y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Ccolaborador</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ID. </a:t>
            </a: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Es una organización global sin fines de lucro sostenida por las tarifas de nuestras organizaciones miembros. Somos una comunidad construida y gobernada por un Junta Directiva representante de nuestra membresía con amplia representación de partes interesadas. ORCID es apoyado por un dedicado y conocedor personal profesional.</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Nuestra Visión</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ORCID La visión es un mundo donde todos los que participan en la investigación, la erudición y la innovación estén identificados y conectados de manera única con sus contribuciones a través de disciplinas, fronteras y tiempos.</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Nuestra Misión</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Para realizar nuestra visión, ORCID se esfuerza por permitir conexiones transparentes y confiables entre los investigadores, sus contribuciones y sus afiliaciones al proporcionar un identificador único y persistente para que las personas lo utilicen mientras participan en actividades de investigación, becas e innovación.</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Hacemos esto proporcionando tres servicios interrelacionados:</a:t>
            </a:r>
          </a:p>
          <a:p>
            <a:pPr>
              <a:lnSpc>
                <a:spcPct val="107000"/>
              </a:lnSpc>
              <a:spcAft>
                <a:spcPts val="800"/>
              </a:spcAft>
            </a:pPr>
            <a:endParaRPr lang="es-ES" sz="2800" b="1" dirty="0"/>
          </a:p>
          <a:p>
            <a:pPr>
              <a:lnSpc>
                <a:spcPct val="107000"/>
              </a:lnSpc>
              <a:spcAft>
                <a:spcPts val="800"/>
              </a:spcAft>
            </a:pPr>
            <a:r>
              <a:rPr lang="es-ES" sz="2800" b="1" dirty="0"/>
              <a:t>La ORCID iD</a:t>
            </a:r>
            <a:r>
              <a:rPr lang="es-ES" sz="2800" dirty="0"/>
              <a:t>: un identificador único y persistente gratuito para los investigadores </a:t>
            </a:r>
          </a:p>
          <a:p>
            <a:pPr>
              <a:lnSpc>
                <a:spcPct val="107000"/>
              </a:lnSpc>
              <a:spcAft>
                <a:spcPts val="800"/>
              </a:spcAft>
            </a:pPr>
            <a:endParaRPr lang="es-ES" sz="2800" b="1" dirty="0"/>
          </a:p>
          <a:p>
            <a:pPr>
              <a:lnSpc>
                <a:spcPct val="107000"/>
              </a:lnSpc>
              <a:spcAft>
                <a:spcPts val="800"/>
              </a:spcAft>
            </a:pPr>
            <a:r>
              <a:rPr lang="es-ES" sz="2800" b="1" dirty="0"/>
              <a:t>ORCID grabar</a:t>
            </a:r>
            <a:r>
              <a:rPr lang="es-ES" sz="2800" dirty="0"/>
              <a:t> conectado a la ORCID iD</a:t>
            </a:r>
          </a:p>
          <a:p>
            <a:pPr>
              <a:lnSpc>
                <a:spcPct val="107000"/>
              </a:lnSpc>
              <a:spcAft>
                <a:spcPts val="800"/>
              </a:spcAft>
            </a:pPr>
            <a:endParaRPr lang="es-ES" sz="2800" dirty="0"/>
          </a:p>
          <a:p>
            <a:pPr>
              <a:lnSpc>
                <a:spcPct val="107000"/>
              </a:lnSpc>
              <a:spcAft>
                <a:spcPts val="800"/>
              </a:spcAft>
            </a:pPr>
            <a:r>
              <a:rPr lang="es-ES" sz="2800" dirty="0"/>
              <a:t>Un conjunto de </a:t>
            </a:r>
            <a:r>
              <a:rPr lang="es-ES" sz="2800" b="1" dirty="0"/>
              <a:t>Interfaces de programación de aplicaciones (API)</a:t>
            </a:r>
            <a:r>
              <a:rPr lang="es-ES" sz="2800" dirty="0"/>
              <a:t>, así como los servicios y soporte de comunidades de práctica que permitan la interoperabilidad entre un ORCID registro y organizaciones miembros para que los investigadores puedan optar por permitir la conexión de sus iD con sus afiliaciones y contribuciones</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519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noProof="0" dirty="0">
                <a:solidFill>
                  <a:schemeClr val="accent1">
                    <a:lumMod val="50000"/>
                  </a:schemeClr>
                </a:solidFill>
              </a:rPr>
              <a:t>Dirección</a:t>
            </a:r>
            <a:r>
              <a:rPr lang="en-US" sz="1200" b="0" dirty="0">
                <a:solidFill>
                  <a:schemeClr val="accent1">
                    <a:lumMod val="50000"/>
                  </a:schemeClr>
                </a:solidFill>
              </a:rPr>
              <a:t> electronica para </a:t>
            </a:r>
            <a:r>
              <a:rPr lang="es-ES" sz="1200" b="0" noProof="0" dirty="0">
                <a:solidFill>
                  <a:schemeClr val="accent1">
                    <a:lumMod val="50000"/>
                  </a:schemeClr>
                </a:solidFill>
              </a:rPr>
              <a:t>crear</a:t>
            </a:r>
            <a:r>
              <a:rPr lang="en-US" sz="1200" b="0" dirty="0">
                <a:solidFill>
                  <a:schemeClr val="accent1">
                    <a:lumMod val="50000"/>
                  </a:schemeClr>
                </a:solidFill>
              </a:rPr>
              <a:t> </a:t>
            </a:r>
            <a:r>
              <a:rPr lang="es-ES" sz="1200" b="0" noProof="0" dirty="0">
                <a:solidFill>
                  <a:schemeClr val="accent1">
                    <a:lumMod val="50000"/>
                  </a:schemeClr>
                </a:solidFill>
              </a:rPr>
              <a:t>su</a:t>
            </a:r>
            <a:r>
              <a:rPr lang="en-US" sz="1200" b="0" dirty="0">
                <a:solidFill>
                  <a:schemeClr val="accent1">
                    <a:lumMod val="50000"/>
                  </a:schemeClr>
                </a:solidFill>
              </a:rPr>
              <a:t> ORCI ID: </a:t>
            </a:r>
            <a:r>
              <a:rPr lang="en-US" sz="1200" b="1" dirty="0">
                <a:solidFill>
                  <a:schemeClr val="accent1">
                    <a:lumMod val="50000"/>
                  </a:schemeClr>
                </a:solidFill>
                <a:hlinkClick r:id="rId3">
                  <a:extLst>
                    <a:ext uri="{A12FA001-AC4F-418D-AE19-62706E023703}">
                      <ahyp:hlinkClr xmlns:ahyp="http://schemas.microsoft.com/office/drawing/2018/hyperlinkcolor" val="tx"/>
                    </a:ext>
                  </a:extLst>
                </a:hlinkClick>
              </a:rPr>
              <a:t>https://orcid.org/signin</a:t>
            </a:r>
            <a:r>
              <a:rPr lang="en-US" sz="1200" b="1" dirty="0">
                <a:solidFill>
                  <a:schemeClr val="accent1">
                    <a:lumMod val="50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U" sz="1200" b="1" dirty="0">
              <a:solidFill>
                <a:schemeClr val="accent1">
                  <a:lumMod val="50000"/>
                </a:schemeClr>
              </a:solidFill>
            </a:endParaRPr>
          </a:p>
          <a:p>
            <a:endParaRPr lang="es-CU" dirty="0"/>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924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ORCI iD: José Pedro Martínez Larrarte</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437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Currículo vité: José Pedro Martínez Larrarte</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08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Crear una cuenta de correo Gmail en Google</a:t>
            </a:r>
          </a:p>
          <a:p>
            <a:r>
              <a:rPr lang="en-US" dirty="0"/>
              <a:t>http://www.google.com.cu/</a:t>
            </a:r>
            <a:r>
              <a:rPr lang="es-ES" dirty="0"/>
              <a:t> </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219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a:extLst>
              <a:ext uri="{FF2B5EF4-FFF2-40B4-BE49-F238E27FC236}">
                <a16:creationId xmlns:a16="http://schemas.microsoft.com/office/drawing/2014/main" id="{D08B8BBE-1792-6675-65D1-AB90564A49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Marcador de notas 2">
            <a:extLst>
              <a:ext uri="{FF2B5EF4-FFF2-40B4-BE49-F238E27FC236}">
                <a16:creationId xmlns:a16="http://schemas.microsoft.com/office/drawing/2014/main" id="{3427E981-9A5E-3BF6-0996-F41768A719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b="1"/>
              <a:t>Creación de blogs académico: </a:t>
            </a:r>
            <a:r>
              <a:rPr lang="en-US" altLang="es-ES" u="sng">
                <a:hlinkClick r:id="rId3"/>
              </a:rPr>
              <a:t>https://blogs.sld.cu/</a:t>
            </a:r>
            <a:endParaRPr lang="es-ES" altLang="es-ES" b="1"/>
          </a:p>
          <a:p>
            <a:r>
              <a:rPr lang="es-ES" altLang="es-ES"/>
              <a:t>Este es un servicio para la creación de Blogs que respalden y divulguen el trabajo, los logros y el pensamiento científico de los profesionales del sistema nacional de salud cubano. Tiene como alcance a </a:t>
            </a:r>
            <a:r>
              <a:rPr lang="es-ES" altLang="es-ES" b="1"/>
              <a:t>Profesionales de todas las instituciones del Sistema Nacional de Salud</a:t>
            </a:r>
            <a:r>
              <a:rPr lang="es-ES" altLang="es-ES"/>
              <a:t>.</a:t>
            </a:r>
          </a:p>
          <a:p>
            <a:r>
              <a:rPr lang="es-ES" altLang="es-ES"/>
              <a:t>Se obtiene solicitando el servicio en las Oficinas de Atención a Usuarios de Infomed y capacitándose en el uso de la herramienta si así lo requiere a través de nuestra ayuda en línea o en los cursos dinámicos.</a:t>
            </a:r>
          </a:p>
          <a:p>
            <a:r>
              <a:rPr lang="es-ES" altLang="es-ES"/>
              <a:t>La solicitud del servicio puede realizarse en horario el de 8:30 a.m. a 5:00 p.m. de lunes a viernes en las oficinas de Atención a Usuarios de la red Infomed en cada provincia. En La Habana: en calle 23 esquina J, Vedado.</a:t>
            </a:r>
          </a:p>
          <a:p>
            <a:r>
              <a:rPr lang="es-ES" altLang="es-ES"/>
              <a:t>– </a:t>
            </a:r>
            <a:r>
              <a:rPr lang="es-ES" altLang="es-ES">
                <a:hlinkClick r:id="rId4"/>
              </a:rPr>
              <a:t>Procedimiento del servicio de Blog en Infomed. Cómo hacer para tener su propio blog sobre salud pública</a:t>
            </a:r>
            <a:r>
              <a:rPr lang="es-ES" altLang="es-ES"/>
              <a:t>.</a:t>
            </a:r>
          </a:p>
          <a:p>
            <a:endParaRPr lang="es-ES" altLang="es-ES"/>
          </a:p>
        </p:txBody>
      </p:sp>
      <p:sp>
        <p:nvSpPr>
          <p:cNvPr id="38916" name="Marcador de número de diapositiva 3">
            <a:extLst>
              <a:ext uri="{FF2B5EF4-FFF2-40B4-BE49-F238E27FC236}">
                <a16:creationId xmlns:a16="http://schemas.microsoft.com/office/drawing/2014/main" id="{FCF540C9-4035-252E-F74C-A55216B176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AD312F-EE20-4B26-90F9-9193541A2E89}" type="slidenum">
              <a:rPr lang="es-ES" altLang="es-ES" smtClean="0"/>
              <a:pPr/>
              <a:t>34</a:t>
            </a:fld>
            <a:endParaRPr lang="es-ES" alt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imagen de diapositiva 1">
            <a:extLst>
              <a:ext uri="{FF2B5EF4-FFF2-40B4-BE49-F238E27FC236}">
                <a16:creationId xmlns:a16="http://schemas.microsoft.com/office/drawing/2014/main" id="{A8E295B1-C016-4002-FF7C-81E72348F2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Marcador de notas 2">
            <a:extLst>
              <a:ext uri="{FF2B5EF4-FFF2-40B4-BE49-F238E27FC236}">
                <a16:creationId xmlns:a16="http://schemas.microsoft.com/office/drawing/2014/main" id="{73E3C6E0-7F48-19D6-F03F-C2BB7513D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WeBlog Reumatología práctica y clínica</a:t>
            </a:r>
          </a:p>
          <a:p>
            <a:r>
              <a:rPr lang="es-ES" altLang="es-ES"/>
              <a:t>Dr. José Pedro Martínez Larrarte</a:t>
            </a:r>
          </a:p>
          <a:p>
            <a:r>
              <a:rPr lang="es-ES" altLang="es-ES">
                <a:solidFill>
                  <a:schemeClr val="tx2"/>
                </a:solidFill>
                <a:hlinkClick r:id="rId3"/>
              </a:rPr>
              <a:t>https://orcid.org/0000-0003-1380-2646</a:t>
            </a:r>
            <a:r>
              <a:rPr lang="es-ES" altLang="es-ES">
                <a:solidFill>
                  <a:schemeClr val="tx2"/>
                </a:solidFill>
              </a:rPr>
              <a:t> </a:t>
            </a:r>
          </a:p>
          <a:p>
            <a:endParaRPr lang="es-ES" altLang="es-ES"/>
          </a:p>
          <a:p>
            <a:r>
              <a:rPr lang="es-ES" altLang="es-ES"/>
              <a:t>Sitio desarrollado para el vínculo de materiales informativos, docentes e investigativos relacionado con la especialidad de reumatología</a:t>
            </a:r>
          </a:p>
          <a:p>
            <a:r>
              <a:rPr lang="en-US" altLang="es-ES" u="sng">
                <a:hlinkClick r:id="rId4"/>
              </a:rPr>
              <a:t>https://blogs.sld.cu/reumatologia/</a:t>
            </a:r>
            <a:endParaRPr lang="es-ES" altLang="es-ES"/>
          </a:p>
        </p:txBody>
      </p:sp>
      <p:sp>
        <p:nvSpPr>
          <p:cNvPr id="40964" name="Marcador de número de diapositiva 3">
            <a:extLst>
              <a:ext uri="{FF2B5EF4-FFF2-40B4-BE49-F238E27FC236}">
                <a16:creationId xmlns:a16="http://schemas.microsoft.com/office/drawing/2014/main" id="{6FDC0055-B672-7ECE-E71E-A019D6389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6B7E231-5CE8-4B22-8834-4A257BF34052}" type="slidenum">
              <a:rPr lang="es-ES" altLang="es-ES" smtClean="0"/>
              <a:pPr/>
              <a:t>35</a:t>
            </a:fld>
            <a:endParaRPr lang="es-ES" alt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imagen de diapositiva 1">
            <a:extLst>
              <a:ext uri="{FF2B5EF4-FFF2-40B4-BE49-F238E27FC236}">
                <a16:creationId xmlns:a16="http://schemas.microsoft.com/office/drawing/2014/main" id="{A8E295B1-C016-4002-FF7C-81E72348F2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Marcador de notas 2">
            <a:extLst>
              <a:ext uri="{FF2B5EF4-FFF2-40B4-BE49-F238E27FC236}">
                <a16:creationId xmlns:a16="http://schemas.microsoft.com/office/drawing/2014/main" id="{73E3C6E0-7F48-19D6-F03F-C2BB7513D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WeBlog Reumatología práctica y clínica</a:t>
            </a:r>
          </a:p>
          <a:p>
            <a:r>
              <a:rPr lang="es-ES" altLang="es-ES"/>
              <a:t>Dr. José Pedro Martínez Larrarte</a:t>
            </a:r>
          </a:p>
          <a:p>
            <a:r>
              <a:rPr lang="es-ES" altLang="es-ES">
                <a:solidFill>
                  <a:schemeClr val="tx2"/>
                </a:solidFill>
                <a:hlinkClick r:id="rId3"/>
              </a:rPr>
              <a:t>https://orcid.org/0000-0003-1380-2646</a:t>
            </a:r>
            <a:r>
              <a:rPr lang="es-ES" altLang="es-ES">
                <a:solidFill>
                  <a:schemeClr val="tx2"/>
                </a:solidFill>
              </a:rPr>
              <a:t> </a:t>
            </a:r>
          </a:p>
          <a:p>
            <a:endParaRPr lang="es-ES" altLang="es-ES"/>
          </a:p>
          <a:p>
            <a:r>
              <a:rPr lang="es-ES" altLang="es-ES"/>
              <a:t>Sitio desarrollado para el vínculo de materiales informativos, docentes e investigativos relacionado con la especialidad de reumatología</a:t>
            </a:r>
          </a:p>
          <a:p>
            <a:r>
              <a:rPr lang="en-US" altLang="es-ES" u="sng">
                <a:hlinkClick r:id="rId4"/>
              </a:rPr>
              <a:t>https://blogs.sld.cu/reumatologia/</a:t>
            </a:r>
            <a:endParaRPr lang="es-ES" altLang="es-ES"/>
          </a:p>
        </p:txBody>
      </p:sp>
      <p:sp>
        <p:nvSpPr>
          <p:cNvPr id="40964" name="Marcador de número de diapositiva 3">
            <a:extLst>
              <a:ext uri="{FF2B5EF4-FFF2-40B4-BE49-F238E27FC236}">
                <a16:creationId xmlns:a16="http://schemas.microsoft.com/office/drawing/2014/main" id="{6FDC0055-B672-7ECE-E71E-A019D6389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6B7E231-5CE8-4B22-8834-4A257BF34052}" type="slidenum">
              <a:rPr lang="es-ES" altLang="es-ES" smtClean="0"/>
              <a:pPr/>
              <a:t>36</a:t>
            </a:fld>
            <a:endParaRPr lang="es-ES" altLang="es-ES"/>
          </a:p>
        </p:txBody>
      </p:sp>
    </p:spTree>
    <p:extLst>
      <p:ext uri="{BB962C8B-B14F-4D97-AF65-F5344CB8AC3E}">
        <p14:creationId xmlns:p14="http://schemas.microsoft.com/office/powerpoint/2010/main" val="2783614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imagen de diapositiva 1">
            <a:extLst>
              <a:ext uri="{FF2B5EF4-FFF2-40B4-BE49-F238E27FC236}">
                <a16:creationId xmlns:a16="http://schemas.microsoft.com/office/drawing/2014/main" id="{E779996B-DBC7-02F8-4878-B00801317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Marcador de notas 2">
            <a:extLst>
              <a:ext uri="{FF2B5EF4-FFF2-40B4-BE49-F238E27FC236}">
                <a16:creationId xmlns:a16="http://schemas.microsoft.com/office/drawing/2014/main" id="{7E22BBF4-955E-E69F-A04A-E1CEEED91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Blogger de google académico</a:t>
            </a:r>
          </a:p>
          <a:p>
            <a:r>
              <a:rPr lang="es-ES_tradnl" altLang="es-ES" u="sng">
                <a:hlinkClick r:id="rId3"/>
              </a:rPr>
              <a:t>https://www.blogger.com/about/?bpli=1</a:t>
            </a:r>
            <a:r>
              <a:rPr lang="es-ES_tradnl" altLang="es-ES" u="sng"/>
              <a:t> </a:t>
            </a:r>
          </a:p>
          <a:p>
            <a:endParaRPr lang="es-ES_tradnl" altLang="es-ES" u="sng"/>
          </a:p>
          <a:p>
            <a:r>
              <a:rPr lang="es-ES" altLang="es-ES" b="1"/>
              <a:t>Elige el diseño perfecto</a:t>
            </a:r>
          </a:p>
          <a:p>
            <a:r>
              <a:rPr lang="es-ES" altLang="es-ES"/>
              <a:t>Crea un blog atractivo y adaptado a tu estilo. Dispones de un surtido de plantillas para elegir, fáciles de usar, con diseños flexibles y montones de imágenes de fondo, o puedes diseñar un blog totalmente nuevo.</a:t>
            </a:r>
          </a:p>
          <a:p>
            <a:endParaRPr lang="es-ES" altLang="es-ES" b="1"/>
          </a:p>
          <a:p>
            <a:r>
              <a:rPr lang="es-ES" altLang="es-ES" b="1"/>
              <a:t>Consigue un dominio gratuito</a:t>
            </a:r>
          </a:p>
          <a:p>
            <a:r>
              <a:rPr lang="es-ES" altLang="es-ES"/>
              <a:t>Encuentra el alojamiento perfecto para tu blog. Consigue un dominio gratuito blogspot.com o compra uno personalizado en un par de clics.</a:t>
            </a:r>
          </a:p>
          <a:p>
            <a:endParaRPr lang="es-ES" altLang="es-ES" b="1"/>
          </a:p>
          <a:p>
            <a:r>
              <a:rPr lang="es-ES" altLang="es-ES" b="1"/>
              <a:t>Conoce a tu audiencia</a:t>
            </a:r>
          </a:p>
          <a:p>
            <a:r>
              <a:rPr lang="es-ES" altLang="es-ES"/>
              <a:t>Descubre qué entradas tienen más éxito con los análisis integrados en Blogger. Puedes ver el origen de tus lectores y qué les interesa. Si quieres saber más detalles, tienes la opción de conectar tu blog directamente con Google Analytics.</a:t>
            </a:r>
          </a:p>
          <a:p>
            <a:endParaRPr lang="es-ES" altLang="es-ES" b="1"/>
          </a:p>
          <a:p>
            <a:r>
              <a:rPr lang="es-ES" altLang="es-ES" b="1"/>
              <a:t>Conserva a tus recuerdos</a:t>
            </a:r>
          </a:p>
          <a:p>
            <a:r>
              <a:rPr lang="es-ES" altLang="es-ES"/>
              <a:t>Guarda los momentos que importan. Blogger te permite guardar con toda la seguridad y gratis miles de entradas, fotos y otras cosas con Google.</a:t>
            </a:r>
          </a:p>
          <a:p>
            <a:endParaRPr lang="es-ES" altLang="es-ES" b="1"/>
          </a:p>
          <a:p>
            <a:r>
              <a:rPr lang="es-ES" altLang="es-ES" b="1"/>
              <a:t>Súmate a millones de blogueros</a:t>
            </a:r>
          </a:p>
          <a:p>
            <a:r>
              <a:rPr lang="es-ES" altLang="es-ES"/>
              <a:t>Tanto si quieres compartir tus conocimientos como dar las últimas noticias o decir lo que se te pase por la cabeza, en Blogger estás muy bien acompañado. Regístrate para saber por qué millones de personas han escrito aquí sobre lo que les apasiona.</a:t>
            </a:r>
          </a:p>
          <a:p>
            <a:endParaRPr lang="es-ES" altLang="es-ES"/>
          </a:p>
          <a:p>
            <a:endParaRPr lang="es-ES" altLang="es-ES"/>
          </a:p>
        </p:txBody>
      </p:sp>
      <p:sp>
        <p:nvSpPr>
          <p:cNvPr id="43012" name="Marcador de número de diapositiva 3">
            <a:extLst>
              <a:ext uri="{FF2B5EF4-FFF2-40B4-BE49-F238E27FC236}">
                <a16:creationId xmlns:a16="http://schemas.microsoft.com/office/drawing/2014/main" id="{AB9390ED-9C21-3B4B-1E57-C101265A6B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F75B5DB-F447-4F2B-96FC-F7312647D12A}" type="slidenum">
              <a:rPr lang="es-ES" altLang="es-ES" smtClean="0"/>
              <a:pPr/>
              <a:t>37</a:t>
            </a:fld>
            <a:endParaRPr lang="es-ES" alt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arcador de imagen de diapositiva 1">
            <a:extLst>
              <a:ext uri="{FF2B5EF4-FFF2-40B4-BE49-F238E27FC236}">
                <a16:creationId xmlns:a16="http://schemas.microsoft.com/office/drawing/2014/main" id="{5805CDD9-45EC-2B01-DC07-3F194E4842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Marcador de notas 2">
            <a:extLst>
              <a:ext uri="{FF2B5EF4-FFF2-40B4-BE49-F238E27FC236}">
                <a16:creationId xmlns:a16="http://schemas.microsoft.com/office/drawing/2014/main" id="{8B3D8FF4-C710-AF29-96C8-A0A467D32E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WeBlog Las enfermedades reumáticas</a:t>
            </a:r>
          </a:p>
          <a:p>
            <a:r>
              <a:rPr lang="en-US" altLang="es-ES" u="sng">
                <a:hlinkClick r:id="rId3"/>
              </a:rPr>
              <a:t>https://josepedromartinez2021.blogspot.com/?zx=5c331fa3b93aaef7</a:t>
            </a:r>
            <a:endParaRPr lang="es-ES" altLang="es-ES"/>
          </a:p>
          <a:p>
            <a:r>
              <a:rPr lang="es-ES" altLang="es-ES"/>
              <a:t>Dr. José Pedro Martínez Larrarte</a:t>
            </a:r>
          </a:p>
          <a:p>
            <a:r>
              <a:rPr lang="es-ES" altLang="es-ES">
                <a:solidFill>
                  <a:schemeClr val="tx2"/>
                </a:solidFill>
                <a:hlinkClick r:id="rId4"/>
              </a:rPr>
              <a:t>https://orcid.org/0000-0003-1380-2646</a:t>
            </a:r>
            <a:r>
              <a:rPr lang="es-ES" altLang="es-ES">
                <a:solidFill>
                  <a:schemeClr val="tx2"/>
                </a:solidFill>
              </a:rPr>
              <a:t> </a:t>
            </a:r>
            <a:endParaRPr lang="es-ES" altLang="es-ES"/>
          </a:p>
          <a:p>
            <a:endParaRPr lang="es-ES" altLang="es-ES"/>
          </a:p>
          <a:p>
            <a:r>
              <a:rPr lang="es-ES" altLang="es-ES"/>
              <a:t>Los blogs académicos de salud, están dispuestos en la red telemática de Infomed para hacer uso de ellos aquellos investigadores que tengan interés en mantener de forma sistemática informados a sus seguidores de sus resultados científico publicados en los mismos. </a:t>
            </a:r>
          </a:p>
          <a:p>
            <a:endParaRPr lang="es-ES" altLang="es-ES"/>
          </a:p>
          <a:p>
            <a:r>
              <a:rPr lang="es-ES" altLang="es-ES"/>
              <a:t>Sirven a su vez para colocar documentos estructurados a manera de artículos científicos, que pueden ser el preámbulo de un preprint, ya que su contenido no ha sido evaluado por pares, por lo que dista de en ser un documento debidamente acreditado, o continuar trabajando sobre él, teniendo en cuanta los comentarios que surjan en el Blog, hasta tener un artículo listo para enviarlo a una revista científica.</a:t>
            </a:r>
          </a:p>
          <a:p>
            <a:endParaRPr lang="es-ES" altLang="es-ES"/>
          </a:p>
        </p:txBody>
      </p:sp>
      <p:sp>
        <p:nvSpPr>
          <p:cNvPr id="45060" name="Marcador de número de diapositiva 3">
            <a:extLst>
              <a:ext uri="{FF2B5EF4-FFF2-40B4-BE49-F238E27FC236}">
                <a16:creationId xmlns:a16="http://schemas.microsoft.com/office/drawing/2014/main" id="{13613755-529C-8E87-BF5C-F9FFD40FD4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54869A-57E4-4A56-B4B4-08BDDF3C8BAF}" type="slidenum">
              <a:rPr lang="es-ES" altLang="es-ES" smtClean="0"/>
              <a:pPr/>
              <a:t>38</a:t>
            </a:fld>
            <a:endParaRPr lang="es-ES" alt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Marcador de imagen de diapositiva 1">
            <a:extLst>
              <a:ext uri="{FF2B5EF4-FFF2-40B4-BE49-F238E27FC236}">
                <a16:creationId xmlns:a16="http://schemas.microsoft.com/office/drawing/2014/main" id="{20F360C8-23D4-681A-9E23-96A52946AA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Marcador de notas 2">
            <a:extLst>
              <a:ext uri="{FF2B5EF4-FFF2-40B4-BE49-F238E27FC236}">
                <a16:creationId xmlns:a16="http://schemas.microsoft.com/office/drawing/2014/main" id="{6B2A8285-47CD-8E13-6A96-F38681FCD9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s-ES" u="sng">
                <a:hlinkClick r:id="rId3"/>
              </a:rPr>
              <a:t>https://cubava.cu/</a:t>
            </a:r>
            <a:endParaRPr lang="en-US" altLang="es-ES" u="sng"/>
          </a:p>
          <a:p>
            <a:endParaRPr lang="en-US" altLang="es-ES" u="sng"/>
          </a:p>
          <a:p>
            <a:r>
              <a:rPr lang="es-ES" altLang="es-ES"/>
              <a:t>Reflejos, la Plataforma de blogs de Joven Club. Creada el 15 de octubre de 2014</a:t>
            </a:r>
          </a:p>
          <a:p>
            <a:endParaRPr lang="es-ES" altLang="es-ES"/>
          </a:p>
          <a:p>
            <a:r>
              <a:rPr lang="es-ES" altLang="es-ES"/>
              <a:t>Aquí los usuarios tienen un espacio accesible donde compartir sus opiniones, intereses y necesidades en formato de texto, imágenes y videos. Reflejos es un espejo en el que los cubanos pueden reconocer sus intereses y anhelos comunes.</a:t>
            </a:r>
          </a:p>
          <a:p>
            <a:endParaRPr lang="es-ES" altLang="es-ES"/>
          </a:p>
          <a:p>
            <a:r>
              <a:rPr lang="es-ES" altLang="es-ES"/>
              <a:t>Bajo el dominio.cu, evita la pérdida de información o la censura de los contenidos y da la posibilidad a toda persona conectada en la red nacional de conocer y opinar sobre lo publicado. </a:t>
            </a:r>
          </a:p>
          <a:p>
            <a:endParaRPr lang="es-ES" altLang="es-ES"/>
          </a:p>
          <a:p>
            <a:r>
              <a:rPr lang="es-ES" altLang="es-ES"/>
              <a:t>Administrada por equipo interdisciplinario, que trabaja en el diseño y la programación de diferentes herramientas informáticas para la producción y gestión de contenidos a disposición de los internautas cubanos.</a:t>
            </a:r>
          </a:p>
          <a:p>
            <a:endParaRPr lang="es-ES" altLang="es-ES"/>
          </a:p>
          <a:p>
            <a:r>
              <a:rPr lang="es-ES" altLang="es-ES"/>
              <a:t>La blogosfera mantiene visibilidad nacional e internacional, por lo cual la familia asciende a más de 30.000 usuarios, recibimos más de 700 000 visitas mensuales y mantenemos más de 5000 blogs activos diariamente. </a:t>
            </a:r>
          </a:p>
          <a:p>
            <a:endParaRPr lang="es-ES" altLang="es-ES"/>
          </a:p>
          <a:p>
            <a:r>
              <a:rPr lang="es-ES" altLang="es-ES"/>
              <a:t>Para establecer contacto con nuestra Plataforma ante cualquier problema en la navegación, creación de blogs, quejas o sugerencias, puedes escríbenos a (adminblog@jovenclub.cu). </a:t>
            </a:r>
          </a:p>
          <a:p>
            <a:endParaRPr lang="es-ES" altLang="es-ES"/>
          </a:p>
          <a:p>
            <a:r>
              <a:rPr lang="es-ES" altLang="es-ES"/>
              <a:t>Reflejos mantiene abiertos sus canales de retroalimentación identificados con su propio nombre, puedes encontrarnos en Facebook y Twitter.</a:t>
            </a:r>
          </a:p>
          <a:p>
            <a:endParaRPr lang="es-ES" altLang="es-ES"/>
          </a:p>
        </p:txBody>
      </p:sp>
      <p:sp>
        <p:nvSpPr>
          <p:cNvPr id="47108" name="Marcador de número de diapositiva 3">
            <a:extLst>
              <a:ext uri="{FF2B5EF4-FFF2-40B4-BE49-F238E27FC236}">
                <a16:creationId xmlns:a16="http://schemas.microsoft.com/office/drawing/2014/main" id="{2CA88937-6C5B-A6B0-C330-74D27CD107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CC0FA9E-120D-4446-A251-5522BDF59E41}" type="slidenum">
              <a:rPr lang="es-ES" altLang="es-ES" smtClean="0"/>
              <a:pPr/>
              <a:t>39</a:t>
            </a:fld>
            <a:endParaRPr lang="es-ES" alt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a:extLst>
              <a:ext uri="{FF2B5EF4-FFF2-40B4-BE49-F238E27FC236}">
                <a16:creationId xmlns:a16="http://schemas.microsoft.com/office/drawing/2014/main" id="{EC117F80-244D-5E64-3F64-F2866E0D53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a:extLst>
              <a:ext uri="{FF2B5EF4-FFF2-40B4-BE49-F238E27FC236}">
                <a16:creationId xmlns:a16="http://schemas.microsoft.com/office/drawing/2014/main" id="{46F87844-90AC-687B-C0D3-F83EBD711C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s-ES" sz="1400" b="1" i="1"/>
              <a:t>WeBlog Los reumatismos </a:t>
            </a:r>
            <a:r>
              <a:rPr lang="en-US" altLang="es-ES" sz="1400" u="sng">
                <a:hlinkClick r:id="rId3"/>
              </a:rPr>
              <a:t>http://reumatologia.cubava.cu/</a:t>
            </a:r>
            <a:endParaRPr lang="es-ES" altLang="es-ES" sz="1400" b="1" i="1"/>
          </a:p>
          <a:p>
            <a:pPr eaLnBrk="1" hangingPunct="1"/>
            <a:r>
              <a:rPr lang="es-ES" altLang="es-ES"/>
              <a:t>Dedicado a facilitar información a pacientes y familiares relacionadas con las enfermedades reumáticas.</a:t>
            </a:r>
          </a:p>
          <a:p>
            <a:pPr eaLnBrk="1" hangingPunct="1"/>
            <a:endParaRPr lang="es-ES" altLang="es-ES"/>
          </a:p>
          <a:p>
            <a:pPr eaLnBrk="1" hangingPunct="1"/>
            <a:r>
              <a:rPr lang="es-ES" altLang="es-ES"/>
              <a:t>Dr. José Pedro Martínez Larrarte</a:t>
            </a:r>
          </a:p>
          <a:p>
            <a:pPr eaLnBrk="1" hangingPunct="1"/>
            <a:r>
              <a:rPr lang="es-ES" altLang="es-ES">
                <a:solidFill>
                  <a:schemeClr val="tx2"/>
                </a:solidFill>
                <a:hlinkClick r:id="rId4"/>
              </a:rPr>
              <a:t>https://orcid.org/0000-0003-1380-2646</a:t>
            </a:r>
            <a:r>
              <a:rPr lang="es-ES" altLang="es-ES">
                <a:solidFill>
                  <a:schemeClr val="tx2"/>
                </a:solidFill>
              </a:rPr>
              <a:t> </a:t>
            </a:r>
            <a:endParaRPr lang="es-ES" altLang="es-ES"/>
          </a:p>
          <a:p>
            <a:pPr eaLnBrk="1" hangingPunct="1"/>
            <a:endParaRPr lang="es-ES" altLang="es-ES"/>
          </a:p>
          <a:p>
            <a:pPr eaLnBrk="1" hangingPunct="1"/>
            <a:r>
              <a:rPr lang="es-ES" altLang="es-ES" sz="1400" b="1" i="1"/>
              <a:t>Otros sitios que generan WeBlogs:</a:t>
            </a:r>
          </a:p>
          <a:p>
            <a:pPr eaLnBrk="1" hangingPunct="1"/>
            <a:endParaRPr lang="es-ES" altLang="es-ES"/>
          </a:p>
          <a:p>
            <a:r>
              <a:rPr lang="en-US" altLang="es-ES"/>
              <a:t>wix</a:t>
            </a:r>
            <a:endParaRPr lang="es-ES" altLang="es-ES"/>
          </a:p>
          <a:p>
            <a:r>
              <a:rPr lang="en-US" altLang="es-ES" u="sng">
                <a:hlinkClick r:id="rId5"/>
              </a:rPr>
              <a:t>https://es.wix.com/</a:t>
            </a:r>
            <a:endParaRPr lang="es-ES" altLang="es-ES"/>
          </a:p>
          <a:p>
            <a:r>
              <a:rPr lang="en-US" altLang="es-ES"/>
              <a:t>tumblr</a:t>
            </a:r>
            <a:endParaRPr lang="es-ES" altLang="es-ES"/>
          </a:p>
          <a:p>
            <a:r>
              <a:rPr lang="en-US" altLang="es-ES" u="sng">
                <a:hlinkClick r:id="rId6"/>
              </a:rPr>
              <a:t>https://www.tumblr.com/</a:t>
            </a:r>
            <a:endParaRPr lang="es-ES" altLang="es-ES"/>
          </a:p>
          <a:p>
            <a:r>
              <a:rPr lang="en-US" altLang="es-ES"/>
              <a:t>wordpress</a:t>
            </a:r>
            <a:endParaRPr lang="es-ES" altLang="es-ES"/>
          </a:p>
          <a:p>
            <a:r>
              <a:rPr lang="en-US" altLang="es-ES" u="sng">
                <a:hlinkClick r:id="rId7"/>
              </a:rPr>
              <a:t>https://wordpress.com/es/</a:t>
            </a:r>
            <a:r>
              <a:rPr lang="en-US" altLang="es-ES"/>
              <a:t>   </a:t>
            </a:r>
            <a:endParaRPr lang="es-ES" altLang="es-ES"/>
          </a:p>
          <a:p>
            <a:r>
              <a:rPr lang="en-US" altLang="es-ES"/>
              <a:t>blogger</a:t>
            </a:r>
            <a:endParaRPr lang="es-ES" altLang="es-ES"/>
          </a:p>
          <a:p>
            <a:r>
              <a:rPr lang="en-US" altLang="es-ES" u="sng">
                <a:hlinkClick r:id="rId8"/>
              </a:rPr>
              <a:t>https://www.blogger.com/about/?bpli=1</a:t>
            </a:r>
            <a:r>
              <a:rPr lang="en-US" altLang="es-ES"/>
              <a:t> </a:t>
            </a:r>
            <a:endParaRPr lang="es-ES" altLang="es-ES"/>
          </a:p>
          <a:p>
            <a:r>
              <a:rPr lang="en-US" altLang="es-ES"/>
              <a:t>yola</a:t>
            </a:r>
            <a:endParaRPr lang="es-ES" altLang="es-ES"/>
          </a:p>
          <a:p>
            <a:r>
              <a:rPr lang="en-US" altLang="es-ES" u="sng">
                <a:hlinkClick r:id="rId9"/>
              </a:rPr>
              <a:t>https://www.yola.com/es</a:t>
            </a:r>
            <a:r>
              <a:rPr lang="en-US" altLang="es-ES"/>
              <a:t> </a:t>
            </a:r>
            <a:endParaRPr lang="es-ES" altLang="es-ES"/>
          </a:p>
          <a:p>
            <a:r>
              <a:rPr lang="en-US" altLang="es-ES"/>
              <a:t>site123</a:t>
            </a:r>
            <a:endParaRPr lang="es-ES" altLang="es-ES"/>
          </a:p>
          <a:p>
            <a:r>
              <a:rPr lang="en-US" altLang="es-ES" u="sng">
                <a:hlinkClick r:id="rId10"/>
              </a:rPr>
              <a:t>https://es.site123.com/</a:t>
            </a:r>
            <a:r>
              <a:rPr lang="en-US" altLang="es-ES"/>
              <a:t> </a:t>
            </a:r>
            <a:endParaRPr lang="es-ES" altLang="es-ES"/>
          </a:p>
          <a:p>
            <a:r>
              <a:rPr lang="en-US" altLang="es-ES"/>
              <a:t>sitew</a:t>
            </a:r>
            <a:endParaRPr lang="es-ES" altLang="es-ES"/>
          </a:p>
          <a:p>
            <a:r>
              <a:rPr lang="en-US" altLang="es-ES" u="sng">
                <a:hlinkClick r:id="rId11"/>
              </a:rPr>
              <a:t>https://es.sitew.com/#ae46</a:t>
            </a:r>
            <a:endParaRPr lang="es-ES" altLang="es-ES"/>
          </a:p>
          <a:p>
            <a:r>
              <a:rPr lang="en-US" altLang="es-ES"/>
              <a:t>jimdo</a:t>
            </a:r>
            <a:endParaRPr lang="es-ES" altLang="es-ES"/>
          </a:p>
          <a:p>
            <a:r>
              <a:rPr lang="en-US" altLang="es-ES" u="sng">
                <a:hlinkClick r:id="rId12"/>
              </a:rPr>
              <a:t>https://www.jimdo.com/es/</a:t>
            </a:r>
            <a:r>
              <a:rPr lang="en-US" altLang="es-ES"/>
              <a:t> </a:t>
            </a:r>
            <a:endParaRPr lang="es-ES" altLang="es-ES"/>
          </a:p>
          <a:p>
            <a:r>
              <a:rPr lang="en-US" altLang="es-ES"/>
              <a:t>imcreator</a:t>
            </a:r>
            <a:endParaRPr lang="es-ES" altLang="es-ES"/>
          </a:p>
          <a:p>
            <a:r>
              <a:rPr lang="en-US" altLang="es-ES" u="sng">
                <a:hlinkClick r:id="rId13"/>
              </a:rPr>
              <a:t>http://es.imcreator.com/</a:t>
            </a:r>
            <a:r>
              <a:rPr lang="en-US" altLang="es-ES"/>
              <a:t> </a:t>
            </a:r>
            <a:endParaRPr lang="es-ES" altLang="es-ES"/>
          </a:p>
          <a:p>
            <a:r>
              <a:rPr lang="en-US" altLang="es-ES"/>
              <a:t>websitebuilder</a:t>
            </a:r>
            <a:endParaRPr lang="es-ES" altLang="es-ES"/>
          </a:p>
          <a:p>
            <a:r>
              <a:rPr lang="en-US" altLang="es-ES" u="sng">
                <a:hlinkClick r:id="rId14"/>
              </a:rPr>
              <a:t>https://www.websitebuilder.com/</a:t>
            </a:r>
            <a:r>
              <a:rPr lang="en-US" altLang="es-ES"/>
              <a:t> </a:t>
            </a:r>
            <a:endParaRPr lang="es-ES" altLang="es-ES"/>
          </a:p>
          <a:p>
            <a:r>
              <a:rPr lang="en-US" altLang="es-ES"/>
              <a:t>tiddlywiki</a:t>
            </a:r>
            <a:endParaRPr lang="es-ES" altLang="es-ES"/>
          </a:p>
          <a:p>
            <a:r>
              <a:rPr lang="en-US" altLang="es-ES" u="sng">
                <a:hlinkClick r:id="rId15"/>
              </a:rPr>
              <a:t>https://tiddlywiki.com/</a:t>
            </a:r>
            <a:r>
              <a:rPr lang="en-US" altLang="es-ES"/>
              <a:t> </a:t>
            </a:r>
            <a:endParaRPr lang="es-ES" altLang="es-ES"/>
          </a:p>
          <a:p>
            <a:r>
              <a:rPr lang="en-US" altLang="es-ES"/>
              <a:t>medium</a:t>
            </a:r>
            <a:endParaRPr lang="es-ES" altLang="es-ES"/>
          </a:p>
          <a:p>
            <a:r>
              <a:rPr lang="en-US" altLang="es-ES" u="sng">
                <a:hlinkClick r:id="rId16"/>
              </a:rPr>
              <a:t>https://medium.com/</a:t>
            </a:r>
            <a:endParaRPr lang="es-ES" altLang="es-ES"/>
          </a:p>
          <a:p>
            <a:r>
              <a:rPr lang="en-US" altLang="es-ES"/>
              <a:t>webnode</a:t>
            </a:r>
            <a:endParaRPr lang="es-ES" altLang="es-ES"/>
          </a:p>
          <a:p>
            <a:r>
              <a:rPr lang="en-US" altLang="es-ES" u="sng">
                <a:hlinkClick r:id="rId17"/>
              </a:rPr>
              <a:t>https://www.webnode.es/</a:t>
            </a:r>
            <a:r>
              <a:rPr lang="en-US" altLang="es-ES"/>
              <a:t>  </a:t>
            </a:r>
            <a:endParaRPr lang="es-ES" altLang="es-ES"/>
          </a:p>
          <a:p>
            <a:r>
              <a:rPr lang="en-US" altLang="es-ES"/>
              <a:t> </a:t>
            </a:r>
            <a:endParaRPr lang="es-ES" altLang="es-ES"/>
          </a:p>
          <a:p>
            <a:pPr eaLnBrk="1" hangingPunct="1"/>
            <a:endParaRPr lang="es-ES" altLang="es-ES"/>
          </a:p>
          <a:p>
            <a:pPr eaLnBrk="1" hangingPunct="1"/>
            <a:endParaRPr lang="es-ES" altLang="es-ES"/>
          </a:p>
        </p:txBody>
      </p:sp>
      <p:sp>
        <p:nvSpPr>
          <p:cNvPr id="49156" name="3 Marcador de número de diapositiva">
            <a:extLst>
              <a:ext uri="{FF2B5EF4-FFF2-40B4-BE49-F238E27FC236}">
                <a16:creationId xmlns:a16="http://schemas.microsoft.com/office/drawing/2014/main" id="{7C12E694-2993-E6C0-E9F9-F68C288CBD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B2FB46-EFAF-4EB9-B8CA-9582C362CE40}" type="slidenum">
              <a:rPr lang="es-ES" altLang="es-ES" smtClean="0"/>
              <a:pPr/>
              <a:t>40</a:t>
            </a:fld>
            <a:endParaRPr lang="es-ES" alt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Red Social </a:t>
            </a:r>
            <a:r>
              <a:rPr lang="es-ES" noProof="0" dirty="0"/>
              <a:t>Científica</a:t>
            </a:r>
            <a:r>
              <a:rPr lang="en-US" dirty="0"/>
              <a:t>: https://www.researchgate.net/</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265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Marcador de imagen de diapositiva 1">
            <a:extLst>
              <a:ext uri="{FF2B5EF4-FFF2-40B4-BE49-F238E27FC236}">
                <a16:creationId xmlns:a16="http://schemas.microsoft.com/office/drawing/2014/main" id="{B2FC8AFB-3BB5-2276-0729-BD450F6065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E0F6547D-221A-3EBC-62A1-F40FFB785BE2}"/>
              </a:ext>
            </a:extLst>
          </p:cNvPr>
          <p:cNvSpPr>
            <a:spLocks noGrp="1"/>
          </p:cNvSpPr>
          <p:nvPr>
            <p:ph type="body" idx="1"/>
          </p:nvPr>
        </p:nvSpPr>
        <p:spPr/>
        <p:txBody>
          <a:bodyPr/>
          <a:lstStyle/>
          <a:p>
            <a:pPr>
              <a:defRPr/>
            </a:pPr>
            <a:r>
              <a:rPr lang="es-ES" b="1" dirty="0"/>
              <a:t>Redes sociales científicas:</a:t>
            </a:r>
          </a:p>
          <a:p>
            <a:pPr>
              <a:defRPr/>
            </a:pPr>
            <a:endParaRPr lang="es-ES" b="1" dirty="0"/>
          </a:p>
          <a:p>
            <a:pPr>
              <a:defRPr/>
            </a:pPr>
            <a:r>
              <a:rPr lang="es-ES" dirty="0"/>
              <a:t>Las </a:t>
            </a:r>
            <a:r>
              <a:rPr lang="es-ES" b="1" dirty="0"/>
              <a:t>redes sociales académicas</a:t>
            </a:r>
            <a:r>
              <a:rPr lang="es-ES" dirty="0"/>
              <a:t> le ayudan a conocer y contactar con otros investigadores, crear </a:t>
            </a:r>
            <a:r>
              <a:rPr lang="es-ES" b="1" dirty="0"/>
              <a:t>redes</a:t>
            </a:r>
            <a:r>
              <a:rPr lang="es-ES" dirty="0"/>
              <a:t> de colaboración, compartir sus publicaciones y conseguir mayor visibilidad para su trabajo. Ofrecen además indicadores que permiten medir el impacto tanto del autor como de sus publicaciones.</a:t>
            </a:r>
          </a:p>
          <a:p>
            <a:pPr>
              <a:defRPr/>
            </a:pPr>
            <a:endParaRPr lang="es-ES" b="1" dirty="0"/>
          </a:p>
          <a:p>
            <a:pPr>
              <a:defRPr/>
            </a:pPr>
            <a:r>
              <a:rPr lang="es-ES" dirty="0"/>
              <a:t>Son </a:t>
            </a:r>
            <a:r>
              <a:rPr lang="es-ES" b="1" dirty="0"/>
              <a:t>redes de investigación</a:t>
            </a:r>
            <a:r>
              <a:rPr lang="es-ES" dirty="0"/>
              <a:t> con herramientas </a:t>
            </a:r>
            <a:r>
              <a:rPr lang="es-ES" b="1" dirty="0"/>
              <a:t>que</a:t>
            </a:r>
            <a:r>
              <a:rPr lang="es-ES" dirty="0"/>
              <a:t> crean espacios de reflexión y debate donde se articulan proyectos; una plataforma de encuentro entre académicos para compartir información y conocimientos, así mismo, permiten mejorar las posibilidades de interacción a distancia, estas se basan en el trabajo cooperativo</a:t>
            </a:r>
            <a:endParaRPr lang="es-ES" b="1" dirty="0"/>
          </a:p>
          <a:p>
            <a:pPr>
              <a:defRPr/>
            </a:pPr>
            <a:endParaRPr lang="es-ES" dirty="0"/>
          </a:p>
          <a:p>
            <a:pPr marL="228600" indent="-228600">
              <a:buFont typeface="+mj-lt"/>
              <a:buAutoNum type="arabicPeriod"/>
              <a:defRPr/>
            </a:pPr>
            <a:r>
              <a:rPr lang="en-US" dirty="0" err="1"/>
              <a:t>ResearchGate</a:t>
            </a:r>
            <a:r>
              <a:rPr lang="en-US" dirty="0"/>
              <a:t>: </a:t>
            </a:r>
            <a:r>
              <a:rPr lang="en-US" u="sng" dirty="0">
                <a:hlinkClick r:id="rId3"/>
              </a:rPr>
              <a:t>http://www.researchgate.net/</a:t>
            </a:r>
            <a:r>
              <a:rPr lang="en-US" dirty="0"/>
              <a:t>  </a:t>
            </a:r>
            <a:endParaRPr lang="es-ES" dirty="0"/>
          </a:p>
          <a:p>
            <a:pPr marL="228600" indent="-228600">
              <a:buFont typeface="+mj-lt"/>
              <a:buAutoNum type="arabicPeriod"/>
              <a:defRPr/>
            </a:pPr>
            <a:r>
              <a:rPr lang="es-ES" dirty="0"/>
              <a:t>Mendeley: </a:t>
            </a:r>
            <a:r>
              <a:rPr lang="es-ES" u="sng" dirty="0">
                <a:hlinkClick r:id="rId4"/>
              </a:rPr>
              <a:t>https://www.mendeley.com/</a:t>
            </a:r>
            <a:r>
              <a:rPr lang="es-ES" dirty="0"/>
              <a:t> </a:t>
            </a:r>
          </a:p>
          <a:p>
            <a:pPr marL="228600" indent="-228600">
              <a:buFont typeface="+mj-lt"/>
              <a:buAutoNum type="arabicPeriod"/>
              <a:defRPr/>
            </a:pPr>
            <a:r>
              <a:rPr lang="es-ES" dirty="0"/>
              <a:t>Academia.com: </a:t>
            </a:r>
            <a:r>
              <a:rPr lang="es-ES" u="sng" dirty="0">
                <a:hlinkClick r:id="rId5"/>
              </a:rPr>
              <a:t>https://www.academia.edu/</a:t>
            </a:r>
            <a:r>
              <a:rPr lang="es-ES" dirty="0"/>
              <a:t>  </a:t>
            </a:r>
          </a:p>
          <a:p>
            <a:pPr marL="228600" indent="-228600">
              <a:buFont typeface="+mj-lt"/>
              <a:buAutoNum type="arabicPeriod"/>
              <a:defRPr/>
            </a:pPr>
            <a:r>
              <a:rPr lang="en-US" dirty="0" err="1"/>
              <a:t>Figshare</a:t>
            </a:r>
            <a:r>
              <a:rPr lang="en-US" dirty="0"/>
              <a:t>: </a:t>
            </a:r>
            <a:r>
              <a:rPr lang="en-US" u="sng" dirty="0">
                <a:hlinkClick r:id="rId6"/>
              </a:rPr>
              <a:t>https://figshare.com/</a:t>
            </a:r>
            <a:r>
              <a:rPr lang="en-US" dirty="0"/>
              <a:t>  </a:t>
            </a:r>
            <a:endParaRPr lang="es-ES" dirty="0"/>
          </a:p>
          <a:p>
            <a:pPr>
              <a:defRPr/>
            </a:pPr>
            <a:endParaRPr lang="es-ES" dirty="0"/>
          </a:p>
        </p:txBody>
      </p:sp>
      <p:sp>
        <p:nvSpPr>
          <p:cNvPr id="51204" name="Marcador de número de diapositiva 3">
            <a:extLst>
              <a:ext uri="{FF2B5EF4-FFF2-40B4-BE49-F238E27FC236}">
                <a16:creationId xmlns:a16="http://schemas.microsoft.com/office/drawing/2014/main" id="{264DE690-1426-BA9A-3351-4B3D100635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BE37C73-1706-4078-AAC8-3F03EF7FA558}" type="slidenum">
              <a:rPr lang="es-ES" altLang="es-ES" smtClean="0"/>
              <a:pPr/>
              <a:t>45</a:t>
            </a:fld>
            <a:endParaRPr lang="es-ES" alt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arcador de imagen de diapositiva 1">
            <a:extLst>
              <a:ext uri="{FF2B5EF4-FFF2-40B4-BE49-F238E27FC236}">
                <a16:creationId xmlns:a16="http://schemas.microsoft.com/office/drawing/2014/main" id="{B395860B-2C8A-970E-F665-D1BFD1541A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Marcador de notas 2">
            <a:extLst>
              <a:ext uri="{FF2B5EF4-FFF2-40B4-BE49-F238E27FC236}">
                <a16:creationId xmlns:a16="http://schemas.microsoft.com/office/drawing/2014/main" id="{967FA7C5-0F03-FD7E-129C-D84F604DE5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Dr. José Pedro Martínez Larrarte: </a:t>
            </a:r>
            <a:r>
              <a:rPr lang="es-ES" altLang="es-ES" u="sng">
                <a:hlinkClick r:id="rId3"/>
              </a:rPr>
              <a:t>https://www.researchgate.net/</a:t>
            </a:r>
            <a:endParaRPr lang="es-ES" altLang="es-ES" u="sng"/>
          </a:p>
          <a:p>
            <a:r>
              <a:rPr lang="es-ES" altLang="es-ES">
                <a:solidFill>
                  <a:schemeClr val="tx2"/>
                </a:solidFill>
                <a:hlinkClick r:id="rId4"/>
              </a:rPr>
              <a:t>https://orcid.org/0000-0003-1380-2646</a:t>
            </a:r>
            <a:endParaRPr lang="es-ES" altLang="es-ES">
              <a:solidFill>
                <a:schemeClr val="tx2"/>
              </a:solidFill>
            </a:endParaRPr>
          </a:p>
          <a:p>
            <a:endParaRPr lang="es-ES" altLang="es-ES" u="sng"/>
          </a:p>
          <a:p>
            <a:r>
              <a:rPr lang="es-ES" altLang="es-ES"/>
              <a:t>ResearchGate Red de investigación</a:t>
            </a:r>
          </a:p>
          <a:p>
            <a:r>
              <a:rPr lang="es-ES" altLang="es-ES"/>
              <a:t>Las </a:t>
            </a:r>
            <a:r>
              <a:rPr lang="es-ES" altLang="es-ES" b="1"/>
              <a:t>redes de investigación</a:t>
            </a:r>
            <a:r>
              <a:rPr lang="es-ES" altLang="es-ES"/>
              <a:t> son asociaciones de grupos de I+D para el desarrollo de actividades de </a:t>
            </a:r>
            <a:r>
              <a:rPr lang="es-ES" altLang="es-ES" b="1"/>
              <a:t>investigación</a:t>
            </a:r>
            <a:r>
              <a:rPr lang="es-ES" altLang="es-ES"/>
              <a:t> y desarrollo tecnológico a partir de proyectos de </a:t>
            </a:r>
            <a:r>
              <a:rPr lang="es-ES" altLang="es-ES" b="1"/>
              <a:t>investigación</a:t>
            </a:r>
            <a:r>
              <a:rPr lang="es-ES" altLang="es-ES"/>
              <a:t> con el objeto de complementar capacidades y un adecuado reparto de actividades o tareas</a:t>
            </a:r>
          </a:p>
        </p:txBody>
      </p:sp>
      <p:sp>
        <p:nvSpPr>
          <p:cNvPr id="53252" name="Marcador de número de diapositiva 3">
            <a:extLst>
              <a:ext uri="{FF2B5EF4-FFF2-40B4-BE49-F238E27FC236}">
                <a16:creationId xmlns:a16="http://schemas.microsoft.com/office/drawing/2014/main" id="{F727A6BF-AFF7-88F0-B967-0106C697B5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43DC9F6-7B3C-40E5-B666-E6A36C325345}" type="slidenum">
              <a:rPr lang="es-ES" altLang="es-ES" smtClean="0"/>
              <a:pPr/>
              <a:t>46</a:t>
            </a:fld>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Búsqueda de referencias en Google general</a:t>
            </a:r>
          </a:p>
          <a:p>
            <a:r>
              <a:rPr lang="es-ES" dirty="0"/>
              <a:t>Para un solo tema es capaz de recuperar 106, 000 documentos científicos</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459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imagen de diapositiva 1">
            <a:extLst>
              <a:ext uri="{FF2B5EF4-FFF2-40B4-BE49-F238E27FC236}">
                <a16:creationId xmlns:a16="http://schemas.microsoft.com/office/drawing/2014/main" id="{C19E018D-13B7-0716-E1A5-1DF908C9B4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Marcador de notas 2">
            <a:extLst>
              <a:ext uri="{FF2B5EF4-FFF2-40B4-BE49-F238E27FC236}">
                <a16:creationId xmlns:a16="http://schemas.microsoft.com/office/drawing/2014/main" id="{8711E2DA-B1FC-ED5A-D5D3-79209D14B0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r>
              <a:rPr lang="es-ES" altLang="es-ES"/>
              <a:t>Mendeley: </a:t>
            </a:r>
            <a:r>
              <a:rPr lang="es-ES" altLang="es-ES" u="sng">
                <a:hlinkClick r:id="rId3"/>
              </a:rPr>
              <a:t>https://www.mendeley.com/</a:t>
            </a:r>
            <a:r>
              <a:rPr lang="es-ES" altLang="es-ES"/>
              <a:t> </a:t>
            </a:r>
          </a:p>
          <a:p>
            <a:endParaRPr lang="es-ES" altLang="es-ES"/>
          </a:p>
        </p:txBody>
      </p:sp>
      <p:sp>
        <p:nvSpPr>
          <p:cNvPr id="55300" name="Marcador de número de diapositiva 3">
            <a:extLst>
              <a:ext uri="{FF2B5EF4-FFF2-40B4-BE49-F238E27FC236}">
                <a16:creationId xmlns:a16="http://schemas.microsoft.com/office/drawing/2014/main" id="{942249C4-5B5B-C336-B2FA-50C8DE02DD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B61F5D9-A91C-459B-8A62-3E4BFAA58A1E}" type="slidenum">
              <a:rPr lang="es-ES" altLang="es-ES" smtClean="0"/>
              <a:pPr/>
              <a:t>47</a:t>
            </a:fld>
            <a:endParaRPr lang="es-ES" alt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Marcador de imagen de diapositiva 1">
            <a:extLst>
              <a:ext uri="{FF2B5EF4-FFF2-40B4-BE49-F238E27FC236}">
                <a16:creationId xmlns:a16="http://schemas.microsoft.com/office/drawing/2014/main" id="{9F49A16E-163C-BC77-0EBE-96F4F4550E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Marcador de notas 2">
            <a:extLst>
              <a:ext uri="{FF2B5EF4-FFF2-40B4-BE49-F238E27FC236}">
                <a16:creationId xmlns:a16="http://schemas.microsoft.com/office/drawing/2014/main" id="{0A440094-2ABA-D6E7-832E-A52BC76EDD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Red académica </a:t>
            </a:r>
          </a:p>
          <a:p>
            <a:r>
              <a:rPr lang="es-ES" altLang="es-ES"/>
              <a:t>Academia.edc: </a:t>
            </a:r>
            <a:r>
              <a:rPr lang="es-ES" altLang="es-ES" u="sng">
                <a:hlinkClick r:id="rId3"/>
              </a:rPr>
              <a:t>https://www.academia.edu/</a:t>
            </a:r>
            <a:endParaRPr lang="es-ES" altLang="es-ES"/>
          </a:p>
        </p:txBody>
      </p:sp>
      <p:sp>
        <p:nvSpPr>
          <p:cNvPr id="57348" name="Marcador de número de diapositiva 3">
            <a:extLst>
              <a:ext uri="{FF2B5EF4-FFF2-40B4-BE49-F238E27FC236}">
                <a16:creationId xmlns:a16="http://schemas.microsoft.com/office/drawing/2014/main" id="{D3CF32AA-DAA0-42B1-BCD5-036EC13FA5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55E3A5D-ADCC-4B7B-A70E-EA4A157CFB39}" type="slidenum">
              <a:rPr lang="es-ES" altLang="es-ES" smtClean="0"/>
              <a:pPr/>
              <a:t>48</a:t>
            </a:fld>
            <a:endParaRPr lang="es-ES" alt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Marcador de imagen de diapositiva 1">
            <a:extLst>
              <a:ext uri="{FF2B5EF4-FFF2-40B4-BE49-F238E27FC236}">
                <a16:creationId xmlns:a16="http://schemas.microsoft.com/office/drawing/2014/main" id="{B3293B49-DA8B-9189-C65E-7E737946AD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Marcador de notas 2">
            <a:extLst>
              <a:ext uri="{FF2B5EF4-FFF2-40B4-BE49-F238E27FC236}">
                <a16:creationId xmlns:a16="http://schemas.microsoft.com/office/drawing/2014/main" id="{CAF18AB8-83CD-C5C5-FAB9-2DA7B2E680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Plataforma virtual para gestionar actividades docentes, tanto como estudiante, como profesor del claustro académico.</a:t>
            </a:r>
          </a:p>
        </p:txBody>
      </p:sp>
      <p:sp>
        <p:nvSpPr>
          <p:cNvPr id="67588" name="Marcador de número de diapositiva 3">
            <a:extLst>
              <a:ext uri="{FF2B5EF4-FFF2-40B4-BE49-F238E27FC236}">
                <a16:creationId xmlns:a16="http://schemas.microsoft.com/office/drawing/2014/main" id="{BD06EC1C-789E-621D-EF06-CC4D6D199F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CBDD256-5E91-4B54-805F-58ABFCFE01CC}" type="slidenum">
              <a:rPr lang="es-ES" altLang="es-ES" smtClean="0"/>
              <a:pPr/>
              <a:t>49</a:t>
            </a:fld>
            <a:endParaRPr lang="es-ES" alt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Universidad virtual de salud de Cuba: http://www.uvs.sld.cu/ </a:t>
            </a:r>
          </a:p>
          <a:p>
            <a:r>
              <a:rPr lang="es-ES" dirty="0"/>
              <a:t>Múltiples recursos de información de ciencias médicas</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7824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Plataforma Moodle (</a:t>
            </a:r>
            <a:r>
              <a:rPr lang="en-US" dirty="0" err="1"/>
              <a:t>actividad</a:t>
            </a:r>
            <a:r>
              <a:rPr lang="en-US" dirty="0"/>
              <a:t> </a:t>
            </a:r>
            <a:r>
              <a:rPr lang="en-US" dirty="0" err="1"/>
              <a:t>docente</a:t>
            </a:r>
            <a:r>
              <a:rPr lang="en-US" dirty="0"/>
              <a:t>): https://aulavirtual.sld.cu/ </a:t>
            </a: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8047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accent1">
                    <a:lumMod val="50000"/>
                  </a:schemeClr>
                </a:solidFill>
              </a:rPr>
              <a:t>Aula virtual de la Facultad Miguel Enríquez: </a:t>
            </a:r>
            <a:r>
              <a:rPr lang="es-ES" sz="1200" dirty="0">
                <a:solidFill>
                  <a:schemeClr val="accent1">
                    <a:lumMod val="50000"/>
                  </a:schemeClr>
                </a:solidFill>
                <a:hlinkClick r:id="rId3"/>
              </a:rPr>
              <a:t>https://aulavirtual.sld.cu/course/index.php?categoryid=20</a:t>
            </a:r>
            <a:r>
              <a:rPr lang="es-ES" sz="1200" dirty="0">
                <a:solidFill>
                  <a:schemeClr val="accent1">
                    <a:lumMod val="50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accent1">
                    <a:lumMod val="50000"/>
                  </a:schemeClr>
                </a:solidFill>
              </a:rPr>
              <a:t>Aula virtual  Manuel Lombas García: </a:t>
            </a:r>
            <a:r>
              <a:rPr lang="es-ES" sz="1800" u="sng" dirty="0">
                <a:solidFill>
                  <a:srgbClr val="0563C1"/>
                </a:solidFill>
                <a:effectLst/>
                <a:latin typeface="Times New Roman" panose="02020603050405020304" pitchFamily="18" charset="0"/>
                <a:ea typeface="Calibri" panose="020F0502020204030204" pitchFamily="34" charset="0"/>
                <a:hlinkClick r:id="rId4"/>
              </a:rPr>
              <a:t>https://aulavirtual.sld.cu/course/index.php?categoryid=260</a:t>
            </a:r>
            <a:endParaRPr lang="es-E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U" sz="1200" dirty="0">
              <a:solidFill>
                <a:schemeClr val="accent1">
                  <a:lumMod val="50000"/>
                </a:schemeClr>
              </a:solidFill>
            </a:endParaRP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2530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Metodología de la investigación para la maestría de reumatología: </a:t>
            </a:r>
            <a:r>
              <a:rPr lang="es-ES" sz="1800" u="sng" dirty="0">
                <a:solidFill>
                  <a:srgbClr val="0563C1"/>
                </a:solidFill>
                <a:effectLst/>
                <a:latin typeface="Times New Roman" panose="02020603050405020304" pitchFamily="18" charset="0"/>
                <a:ea typeface="Calibri" panose="020F0502020204030204" pitchFamily="34" charset="0"/>
                <a:hlinkClick r:id="rId3"/>
              </a:rPr>
              <a:t>https://aulavirtual.sld.cu/course/view.php?id=7025</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0171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Decálogo virtual para el desarrollo científico de profesionales de la salud: </a:t>
            </a:r>
            <a:r>
              <a:rPr lang="es-ES" sz="1800" u="sng" dirty="0">
                <a:solidFill>
                  <a:srgbClr val="0563C1"/>
                </a:solidFill>
                <a:effectLst/>
                <a:latin typeface="Times New Roman" panose="02020603050405020304" pitchFamily="18" charset="0"/>
                <a:ea typeface="Calibri" panose="020F0502020204030204" pitchFamily="34" charset="0"/>
                <a:hlinkClick r:id="rId3"/>
              </a:rPr>
              <a:t>https://aulavirtual.sld.cu/course/view.php?id=7025</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01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arcador de imagen de diapositiva 1">
            <a:extLst>
              <a:ext uri="{FF2B5EF4-FFF2-40B4-BE49-F238E27FC236}">
                <a16:creationId xmlns:a16="http://schemas.microsoft.com/office/drawing/2014/main" id="{E3897A47-DEC1-8643-438C-BBC99E677F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Marcador de notas 2">
            <a:extLst>
              <a:ext uri="{FF2B5EF4-FFF2-40B4-BE49-F238E27FC236}">
                <a16:creationId xmlns:a16="http://schemas.microsoft.com/office/drawing/2014/main" id="{DC97BB0E-1F92-7A91-3850-5BCEE4038D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U" altLang="es-CU"/>
          </a:p>
        </p:txBody>
      </p:sp>
      <p:sp>
        <p:nvSpPr>
          <p:cNvPr id="75780" name="Marcador de número de diapositiva 3">
            <a:extLst>
              <a:ext uri="{FF2B5EF4-FFF2-40B4-BE49-F238E27FC236}">
                <a16:creationId xmlns:a16="http://schemas.microsoft.com/office/drawing/2014/main" id="{C946568E-CA11-1753-6C9D-E7BA5D21B8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ECBEC7F-F31A-4EF0-BDFF-13D057C98FA1}" type="slidenum">
              <a:rPr lang="es-ES" altLang="es-ES" smtClean="0"/>
              <a:pPr/>
              <a:t>55</a:t>
            </a:fld>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4339"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b="1" dirty="0"/>
              <a:t>Google Académico</a:t>
            </a:r>
            <a:r>
              <a:rPr lang="es-ES" altLang="es-ES" dirty="0"/>
              <a:t> ordena los resultados de búsqueda en función de su relevancia, mostrando los que más pueden interesar en las primeras posiciones. A la izquierda de cada uno de ellos hay una etiqueta para que puedas saber si enlazan a libros, citas, resúmenes o cualquier otro tipo de documento.</a:t>
            </a:r>
          </a:p>
          <a:p>
            <a:endParaRPr lang="es-ES" altLang="es-ES" dirty="0"/>
          </a:p>
          <a:p>
            <a:r>
              <a:rPr lang="es-ES" altLang="es-ES" dirty="0"/>
              <a:t>Es un buscador que se especializa en encontrar artículos, tesis, resúmenes, libros, manuales, estudios científicos, editoriales, sociedades profesionales o noticias útiles para estudiantes, docentes e investigadores.</a:t>
            </a:r>
          </a:p>
          <a:p>
            <a:r>
              <a:rPr lang="es-ES" altLang="es-ES" dirty="0"/>
              <a:t>http://scholar.google.com.cu/ </a:t>
            </a:r>
          </a:p>
        </p:txBody>
      </p:sp>
      <p:sp>
        <p:nvSpPr>
          <p:cNvPr id="14340"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CBBD3-57D4-4AE3-9585-F8B478030035}"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4339"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b="1" dirty="0"/>
              <a:t>Google Académico</a:t>
            </a:r>
            <a:r>
              <a:rPr lang="es-ES" altLang="es-ES" dirty="0"/>
              <a:t> ordena los resultados de búsqueda en función de su relevancia, mostrando los que más pueden interesar en las primeras posiciones. A la izquierda de cada uno de ellos hay una etiqueta para que puedas saber si enlazan a libros, citas, resúmenes o cualquier otro tipo de documento.</a:t>
            </a:r>
          </a:p>
          <a:p>
            <a:endParaRPr lang="es-ES" altLang="es-ES" dirty="0"/>
          </a:p>
          <a:p>
            <a:r>
              <a:rPr lang="es-ES" altLang="es-ES" dirty="0"/>
              <a:t>Es un buscador que se especializa en encontrar artículos, tesis, resúmenes, libros, manuales, estudios científicos, editoriales, sociedades profesionales o noticias útiles para estudiantes, docentes e investigadores.</a:t>
            </a:r>
          </a:p>
          <a:p>
            <a:r>
              <a:rPr lang="es-ES" altLang="es-ES" dirty="0"/>
              <a:t>http://scholar.google.com.cu/ </a:t>
            </a:r>
          </a:p>
        </p:txBody>
      </p:sp>
      <p:sp>
        <p:nvSpPr>
          <p:cNvPr id="14340"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CBBD3-57D4-4AE3-9585-F8B478030035}"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6373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4339"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b="1" dirty="0"/>
              <a:t>Google Académico; crearse una cuenta</a:t>
            </a:r>
          </a:p>
          <a:p>
            <a:r>
              <a:rPr lang="es-ES" altLang="es-ES" dirty="0"/>
              <a:t>https://accounts.google.com/signup/v2/webcreateaccount?continue=https%3A%2F%2Fscholar.google.com.cu%2F&amp;hl=es&amp;biz=false&amp;flowName=GlifWebSignIn&amp;flowEntry=SignUp</a:t>
            </a:r>
          </a:p>
        </p:txBody>
      </p:sp>
      <p:sp>
        <p:nvSpPr>
          <p:cNvPr id="14340"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CBBD3-57D4-4AE3-9585-F8B478030035}"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252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4339"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b="1" dirty="0"/>
              <a:t>Google Académico</a:t>
            </a:r>
            <a:r>
              <a:rPr lang="es-ES" altLang="es-ES" dirty="0"/>
              <a:t> ordena los resultados de búsqueda en función de su relevancia, mostrando los que más pueden interesar en las primeras posiciones. A la izquierda de cada uno de ellos hay una etiqueta para que puedas saber si enlazan a libros, citas, resúmenes o cualquier otro tipo de documento.</a:t>
            </a:r>
          </a:p>
          <a:p>
            <a:endParaRPr lang="es-ES" altLang="es-ES" dirty="0"/>
          </a:p>
          <a:p>
            <a:r>
              <a:rPr lang="es-ES" altLang="es-ES" dirty="0"/>
              <a:t>Es un buscador que se especializa en encontrar artículos, tesis, resúmenes, libros, manuales, estudios científicos, editoriales, sociedades profesionales o noticias útiles para estudiantes, docentes e investigadores.</a:t>
            </a:r>
          </a:p>
          <a:p>
            <a:r>
              <a:rPr lang="es-ES" altLang="es-ES" dirty="0"/>
              <a:t>http://scholar.google.com.cu/ </a:t>
            </a:r>
          </a:p>
        </p:txBody>
      </p:sp>
      <p:sp>
        <p:nvSpPr>
          <p:cNvPr id="14340"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CBBD3-57D4-4AE3-9585-F8B478030035}"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17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6387"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dirty="0"/>
              <a:t>Características de Google Académico:</a:t>
            </a:r>
          </a:p>
          <a:p>
            <a:pPr marL="228600" indent="-228600">
              <a:buFont typeface="Arial" pitchFamily="34" charset="0"/>
              <a:buChar char="•"/>
            </a:pPr>
            <a:r>
              <a:rPr lang="es-ES" altLang="es-ES" dirty="0"/>
              <a:t>Buscar en diversas fuentes desde un solo sitio.</a:t>
            </a:r>
          </a:p>
          <a:p>
            <a:pPr marL="228600" indent="-228600">
              <a:buFont typeface="Arial" pitchFamily="34" charset="0"/>
              <a:buChar char="•"/>
            </a:pPr>
            <a:r>
              <a:rPr lang="es-ES" altLang="es-ES" dirty="0"/>
              <a:t>Recuperar documentos académicos completos, resúmenes y citas.</a:t>
            </a:r>
          </a:p>
          <a:p>
            <a:pPr marL="228600" indent="-228600">
              <a:buFont typeface="Arial" pitchFamily="34" charset="0"/>
              <a:buChar char="•"/>
            </a:pPr>
            <a:r>
              <a:rPr lang="es-ES" altLang="es-ES" dirty="0"/>
              <a:t>Filtrar</a:t>
            </a:r>
            <a:r>
              <a:rPr lang="es-ES" altLang="es-ES" baseline="0" dirty="0"/>
              <a:t> por: periodo de tiempo, relevancia, idioma, incluye patentes</a:t>
            </a:r>
          </a:p>
          <a:p>
            <a:pPr marL="228600" indent="-228600">
              <a:buFont typeface="Arial" pitchFamily="34" charset="0"/>
              <a:buChar char="•"/>
            </a:pPr>
            <a:r>
              <a:rPr lang="es-ES" altLang="es-ES" baseline="0" dirty="0"/>
              <a:t>Veces que se ha citado, artículos relacionados, versiones del mismo artículo</a:t>
            </a:r>
            <a:endParaRPr lang="es-ES" altLang="es-ES" dirty="0"/>
          </a:p>
          <a:p>
            <a:endParaRPr lang="es-ES" altLang="es-ES" dirty="0"/>
          </a:p>
        </p:txBody>
      </p:sp>
      <p:sp>
        <p:nvSpPr>
          <p:cNvPr id="16388"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DC4C5-9D44-467E-B988-9FD08730EEFB}"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0D6804-47D8-5E88-6A21-E848C1C08AB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974FA59-8F99-E902-0B89-3D9351FFE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ED646D-FF12-81A5-6691-A263E761804F}"/>
              </a:ext>
            </a:extLst>
          </p:cNvPr>
          <p:cNvSpPr>
            <a:spLocks noGrp="1"/>
          </p:cNvSpPr>
          <p:nvPr>
            <p:ph type="dt" sz="half" idx="10"/>
          </p:nvPr>
        </p:nvSpPr>
        <p:spPr/>
        <p:txBody>
          <a:bodyPr/>
          <a:lstStyle/>
          <a:p>
            <a:fld id="{998023CA-42B8-41FE-B36F-CF11099A46FB}" type="datetimeFigureOut">
              <a:rPr lang="es-ES" smtClean="0"/>
              <a:t>25/11/2022</a:t>
            </a:fld>
            <a:endParaRPr lang="es-ES"/>
          </a:p>
        </p:txBody>
      </p:sp>
      <p:sp>
        <p:nvSpPr>
          <p:cNvPr id="5" name="Marcador de pie de página 4">
            <a:extLst>
              <a:ext uri="{FF2B5EF4-FFF2-40B4-BE49-F238E27FC236}">
                <a16:creationId xmlns:a16="http://schemas.microsoft.com/office/drawing/2014/main" id="{C645A90B-E66B-E041-3FB8-C2DBBD3568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E83E57-DF6D-F53C-2B4A-36A7402BC39C}"/>
              </a:ext>
            </a:extLst>
          </p:cNvPr>
          <p:cNvSpPr>
            <a:spLocks noGrp="1"/>
          </p:cNvSpPr>
          <p:nvPr>
            <p:ph type="sldNum" sz="quarter" idx="12"/>
          </p:nvPr>
        </p:nvSpPr>
        <p:spPr/>
        <p:txBody>
          <a:bodyPr/>
          <a:lstStyle/>
          <a:p>
            <a:fld id="{B294756C-750E-4A87-B0CC-C5F49503196C}" type="slidenum">
              <a:rPr lang="es-ES" smtClean="0"/>
              <a:t>‹Nº›</a:t>
            </a:fld>
            <a:endParaRPr lang="es-ES"/>
          </a:p>
        </p:txBody>
      </p:sp>
    </p:spTree>
    <p:extLst>
      <p:ext uri="{BB962C8B-B14F-4D97-AF65-F5344CB8AC3E}">
        <p14:creationId xmlns:p14="http://schemas.microsoft.com/office/powerpoint/2010/main" val="3698475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169D1-62C1-F324-C866-5620BBDFC08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D89CCE1-2823-D2B7-9A60-3FF4C14CF52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26297F-8F6A-B809-2B80-A15D48B9C22D}"/>
              </a:ext>
            </a:extLst>
          </p:cNvPr>
          <p:cNvSpPr>
            <a:spLocks noGrp="1"/>
          </p:cNvSpPr>
          <p:nvPr>
            <p:ph type="dt" sz="half" idx="10"/>
          </p:nvPr>
        </p:nvSpPr>
        <p:spPr/>
        <p:txBody>
          <a:bodyPr/>
          <a:lstStyle/>
          <a:p>
            <a:fld id="{998023CA-42B8-41FE-B36F-CF11099A46FB}" type="datetimeFigureOut">
              <a:rPr lang="es-ES" smtClean="0"/>
              <a:t>25/11/2022</a:t>
            </a:fld>
            <a:endParaRPr lang="es-ES"/>
          </a:p>
        </p:txBody>
      </p:sp>
      <p:sp>
        <p:nvSpPr>
          <p:cNvPr id="5" name="Marcador de pie de página 4">
            <a:extLst>
              <a:ext uri="{FF2B5EF4-FFF2-40B4-BE49-F238E27FC236}">
                <a16:creationId xmlns:a16="http://schemas.microsoft.com/office/drawing/2014/main" id="{35A3A39E-6F8E-78E4-DE6F-008E44762F4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A4F34E-9283-2929-3657-60529B53157F}"/>
              </a:ext>
            </a:extLst>
          </p:cNvPr>
          <p:cNvSpPr>
            <a:spLocks noGrp="1"/>
          </p:cNvSpPr>
          <p:nvPr>
            <p:ph type="sldNum" sz="quarter" idx="12"/>
          </p:nvPr>
        </p:nvSpPr>
        <p:spPr/>
        <p:txBody>
          <a:bodyPr/>
          <a:lstStyle/>
          <a:p>
            <a:fld id="{B294756C-750E-4A87-B0CC-C5F49503196C}" type="slidenum">
              <a:rPr lang="es-ES" smtClean="0"/>
              <a:t>‹Nº›</a:t>
            </a:fld>
            <a:endParaRPr lang="es-ES"/>
          </a:p>
        </p:txBody>
      </p:sp>
    </p:spTree>
    <p:extLst>
      <p:ext uri="{BB962C8B-B14F-4D97-AF65-F5344CB8AC3E}">
        <p14:creationId xmlns:p14="http://schemas.microsoft.com/office/powerpoint/2010/main" val="104381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83B6A7-2BB5-89D0-2895-708DC1D3BC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D0EE1-5099-8E50-09E1-DD840C11975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9E9787-6761-0766-474B-E588D4D70586}"/>
              </a:ext>
            </a:extLst>
          </p:cNvPr>
          <p:cNvSpPr>
            <a:spLocks noGrp="1"/>
          </p:cNvSpPr>
          <p:nvPr>
            <p:ph type="dt" sz="half" idx="10"/>
          </p:nvPr>
        </p:nvSpPr>
        <p:spPr/>
        <p:txBody>
          <a:bodyPr/>
          <a:lstStyle/>
          <a:p>
            <a:fld id="{998023CA-42B8-41FE-B36F-CF11099A46FB}" type="datetimeFigureOut">
              <a:rPr lang="es-ES" smtClean="0"/>
              <a:t>25/11/2022</a:t>
            </a:fld>
            <a:endParaRPr lang="es-ES"/>
          </a:p>
        </p:txBody>
      </p:sp>
      <p:sp>
        <p:nvSpPr>
          <p:cNvPr id="5" name="Marcador de pie de página 4">
            <a:extLst>
              <a:ext uri="{FF2B5EF4-FFF2-40B4-BE49-F238E27FC236}">
                <a16:creationId xmlns:a16="http://schemas.microsoft.com/office/drawing/2014/main" id="{012CAECC-B131-D4F7-CDAA-08AB70E6330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27852CE-DB92-3EE1-31B3-C3702F729344}"/>
              </a:ext>
            </a:extLst>
          </p:cNvPr>
          <p:cNvSpPr>
            <a:spLocks noGrp="1"/>
          </p:cNvSpPr>
          <p:nvPr>
            <p:ph type="sldNum" sz="quarter" idx="12"/>
          </p:nvPr>
        </p:nvSpPr>
        <p:spPr/>
        <p:txBody>
          <a:bodyPr/>
          <a:lstStyle/>
          <a:p>
            <a:fld id="{B294756C-750E-4A87-B0CC-C5F49503196C}" type="slidenum">
              <a:rPr lang="es-ES" smtClean="0"/>
              <a:t>‹Nº›</a:t>
            </a:fld>
            <a:endParaRPr lang="es-ES"/>
          </a:p>
        </p:txBody>
      </p:sp>
    </p:spTree>
    <p:extLst>
      <p:ext uri="{BB962C8B-B14F-4D97-AF65-F5344CB8AC3E}">
        <p14:creationId xmlns:p14="http://schemas.microsoft.com/office/powerpoint/2010/main" val="299990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3EC85-B262-8B2F-2F16-710A866AF4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x-none"/>
          </a:p>
        </p:txBody>
      </p:sp>
      <p:sp>
        <p:nvSpPr>
          <p:cNvPr id="3" name="Subtítulo 2">
            <a:extLst>
              <a:ext uri="{FF2B5EF4-FFF2-40B4-BE49-F238E27FC236}">
                <a16:creationId xmlns:a16="http://schemas.microsoft.com/office/drawing/2014/main" id="{FEFE8CED-9646-4C35-2468-352D19B3F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x-none"/>
          </a:p>
        </p:txBody>
      </p:sp>
      <p:sp>
        <p:nvSpPr>
          <p:cNvPr id="4" name="Marcador de fecha 3">
            <a:extLst>
              <a:ext uri="{FF2B5EF4-FFF2-40B4-BE49-F238E27FC236}">
                <a16:creationId xmlns:a16="http://schemas.microsoft.com/office/drawing/2014/main" id="{64DBDA51-112F-759B-B59D-2BB2AE754287}"/>
              </a:ext>
            </a:extLst>
          </p:cNvPr>
          <p:cNvSpPr>
            <a:spLocks noGrp="1"/>
          </p:cNvSpPr>
          <p:nvPr>
            <p:ph type="dt" sz="half" idx="10"/>
          </p:nvPr>
        </p:nvSpPr>
        <p:spPr/>
        <p:txBody>
          <a:bodyPr/>
          <a:lstStyle/>
          <a:p>
            <a:fld id="{BA3C9B86-7FAF-416E-9CF4-5EF27C019E32}" type="datetimeFigureOut">
              <a:rPr lang="x-none" smtClean="0"/>
              <a:pPr/>
              <a:t>25/11/2022</a:t>
            </a:fld>
            <a:endParaRPr lang="x-none"/>
          </a:p>
        </p:txBody>
      </p:sp>
      <p:sp>
        <p:nvSpPr>
          <p:cNvPr id="5" name="Marcador de pie de página 4">
            <a:extLst>
              <a:ext uri="{FF2B5EF4-FFF2-40B4-BE49-F238E27FC236}">
                <a16:creationId xmlns:a16="http://schemas.microsoft.com/office/drawing/2014/main" id="{10403EEC-36C8-59DE-51FC-7AF49EADC924}"/>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id="{7D80A0AA-6106-F39A-FE76-E86A8427E9CA}"/>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1592783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F3C1C-5EAD-98BA-54A3-49760117EDAE}"/>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id="{41F3856B-3753-E3BD-D735-787121CC5D4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CFCB76E4-928E-7773-1435-9533310D6B93}"/>
              </a:ext>
            </a:extLst>
          </p:cNvPr>
          <p:cNvSpPr>
            <a:spLocks noGrp="1"/>
          </p:cNvSpPr>
          <p:nvPr>
            <p:ph type="dt" sz="half" idx="10"/>
          </p:nvPr>
        </p:nvSpPr>
        <p:spPr/>
        <p:txBody>
          <a:bodyPr/>
          <a:lstStyle/>
          <a:p>
            <a:fld id="{BA3C9B86-7FAF-416E-9CF4-5EF27C019E32}" type="datetimeFigureOut">
              <a:rPr lang="x-none" smtClean="0"/>
              <a:pPr/>
              <a:t>25/11/2022</a:t>
            </a:fld>
            <a:endParaRPr lang="x-none"/>
          </a:p>
        </p:txBody>
      </p:sp>
      <p:sp>
        <p:nvSpPr>
          <p:cNvPr id="5" name="Marcador de pie de página 4">
            <a:extLst>
              <a:ext uri="{FF2B5EF4-FFF2-40B4-BE49-F238E27FC236}">
                <a16:creationId xmlns:a16="http://schemas.microsoft.com/office/drawing/2014/main" id="{42AFFF9B-FB0F-C06E-9AF1-97FB58015BDD}"/>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id="{04FEBCDC-F14F-D70B-110B-60A5F295B2BA}"/>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1048644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13BB9-164B-579C-9CF0-FEB577C0D19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id="{8BCBA323-A88B-EF9D-BFD4-0B12AD552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8F7B76B-1581-B0FA-E1F8-9CCAE9D30A87}"/>
              </a:ext>
            </a:extLst>
          </p:cNvPr>
          <p:cNvSpPr>
            <a:spLocks noGrp="1"/>
          </p:cNvSpPr>
          <p:nvPr>
            <p:ph type="dt" sz="half" idx="10"/>
          </p:nvPr>
        </p:nvSpPr>
        <p:spPr/>
        <p:txBody>
          <a:bodyPr/>
          <a:lstStyle/>
          <a:p>
            <a:fld id="{BA3C9B86-7FAF-416E-9CF4-5EF27C019E32}" type="datetimeFigureOut">
              <a:rPr lang="x-none" smtClean="0"/>
              <a:pPr/>
              <a:t>25/11/2022</a:t>
            </a:fld>
            <a:endParaRPr lang="x-none"/>
          </a:p>
        </p:txBody>
      </p:sp>
      <p:sp>
        <p:nvSpPr>
          <p:cNvPr id="5" name="Marcador de pie de página 4">
            <a:extLst>
              <a:ext uri="{FF2B5EF4-FFF2-40B4-BE49-F238E27FC236}">
                <a16:creationId xmlns:a16="http://schemas.microsoft.com/office/drawing/2014/main" id="{0AE6E5A0-75C7-3095-00BF-45AAAB86AC8D}"/>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id="{8C129817-2816-3A82-5D95-D12E389750EC}"/>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265130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AC0E1-5144-A06E-6493-E5F69EAB55D1}"/>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id="{0F587F38-2FE2-0ABB-3D31-1B53B9E5968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contenido 3">
            <a:extLst>
              <a:ext uri="{FF2B5EF4-FFF2-40B4-BE49-F238E27FC236}">
                <a16:creationId xmlns:a16="http://schemas.microsoft.com/office/drawing/2014/main" id="{9BE9115D-5958-6A96-4736-CF477E803F7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5" name="Marcador de fecha 4">
            <a:extLst>
              <a:ext uri="{FF2B5EF4-FFF2-40B4-BE49-F238E27FC236}">
                <a16:creationId xmlns:a16="http://schemas.microsoft.com/office/drawing/2014/main" id="{505F6981-4765-C447-40CF-3CBEFD27FAC7}"/>
              </a:ext>
            </a:extLst>
          </p:cNvPr>
          <p:cNvSpPr>
            <a:spLocks noGrp="1"/>
          </p:cNvSpPr>
          <p:nvPr>
            <p:ph type="dt" sz="half" idx="10"/>
          </p:nvPr>
        </p:nvSpPr>
        <p:spPr/>
        <p:txBody>
          <a:bodyPr/>
          <a:lstStyle/>
          <a:p>
            <a:fld id="{BA3C9B86-7FAF-416E-9CF4-5EF27C019E32}" type="datetimeFigureOut">
              <a:rPr lang="x-none" smtClean="0"/>
              <a:pPr/>
              <a:t>25/11/2022</a:t>
            </a:fld>
            <a:endParaRPr lang="x-none"/>
          </a:p>
        </p:txBody>
      </p:sp>
      <p:sp>
        <p:nvSpPr>
          <p:cNvPr id="6" name="Marcador de pie de página 5">
            <a:extLst>
              <a:ext uri="{FF2B5EF4-FFF2-40B4-BE49-F238E27FC236}">
                <a16:creationId xmlns:a16="http://schemas.microsoft.com/office/drawing/2014/main" id="{35158251-0EDA-5CCB-8D19-E85816EC41A0}"/>
              </a:ext>
            </a:extLst>
          </p:cNvPr>
          <p:cNvSpPr>
            <a:spLocks noGrp="1"/>
          </p:cNvSpPr>
          <p:nvPr>
            <p:ph type="ftr" sz="quarter" idx="11"/>
          </p:nvPr>
        </p:nvSpPr>
        <p:spPr/>
        <p:txBody>
          <a:bodyPr/>
          <a:lstStyle/>
          <a:p>
            <a:endParaRPr lang="x-none"/>
          </a:p>
        </p:txBody>
      </p:sp>
      <p:sp>
        <p:nvSpPr>
          <p:cNvPr id="7" name="Marcador de número de diapositiva 6">
            <a:extLst>
              <a:ext uri="{FF2B5EF4-FFF2-40B4-BE49-F238E27FC236}">
                <a16:creationId xmlns:a16="http://schemas.microsoft.com/office/drawing/2014/main" id="{4A8C746E-7F76-DA0A-D7E9-B332DDE86479}"/>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3663283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2029E-4569-B92C-00FF-A1110FB7EDD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id="{89DDBB60-01A2-B117-7C4B-E46379F26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4C8437-CAFB-B28C-3F9A-5BA1AE56B10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5" name="Marcador de texto 4">
            <a:extLst>
              <a:ext uri="{FF2B5EF4-FFF2-40B4-BE49-F238E27FC236}">
                <a16:creationId xmlns:a16="http://schemas.microsoft.com/office/drawing/2014/main" id="{7AE26092-907D-0B11-A815-16F03D7A21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E2224B7-2F5D-4A77-7684-63BF670C2B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7" name="Marcador de fecha 6">
            <a:extLst>
              <a:ext uri="{FF2B5EF4-FFF2-40B4-BE49-F238E27FC236}">
                <a16:creationId xmlns:a16="http://schemas.microsoft.com/office/drawing/2014/main" id="{4962B238-7608-D337-52FA-6505AE4D9280}"/>
              </a:ext>
            </a:extLst>
          </p:cNvPr>
          <p:cNvSpPr>
            <a:spLocks noGrp="1"/>
          </p:cNvSpPr>
          <p:nvPr>
            <p:ph type="dt" sz="half" idx="10"/>
          </p:nvPr>
        </p:nvSpPr>
        <p:spPr/>
        <p:txBody>
          <a:bodyPr/>
          <a:lstStyle/>
          <a:p>
            <a:fld id="{BA3C9B86-7FAF-416E-9CF4-5EF27C019E32}" type="datetimeFigureOut">
              <a:rPr lang="x-none" smtClean="0"/>
              <a:pPr/>
              <a:t>25/11/2022</a:t>
            </a:fld>
            <a:endParaRPr lang="x-none"/>
          </a:p>
        </p:txBody>
      </p:sp>
      <p:sp>
        <p:nvSpPr>
          <p:cNvPr id="8" name="Marcador de pie de página 7">
            <a:extLst>
              <a:ext uri="{FF2B5EF4-FFF2-40B4-BE49-F238E27FC236}">
                <a16:creationId xmlns:a16="http://schemas.microsoft.com/office/drawing/2014/main" id="{49DA087A-B97A-84DC-91A6-FB66C0907452}"/>
              </a:ext>
            </a:extLst>
          </p:cNvPr>
          <p:cNvSpPr>
            <a:spLocks noGrp="1"/>
          </p:cNvSpPr>
          <p:nvPr>
            <p:ph type="ftr" sz="quarter" idx="11"/>
          </p:nvPr>
        </p:nvSpPr>
        <p:spPr/>
        <p:txBody>
          <a:bodyPr/>
          <a:lstStyle/>
          <a:p>
            <a:endParaRPr lang="x-none"/>
          </a:p>
        </p:txBody>
      </p:sp>
      <p:sp>
        <p:nvSpPr>
          <p:cNvPr id="9" name="Marcador de número de diapositiva 8">
            <a:extLst>
              <a:ext uri="{FF2B5EF4-FFF2-40B4-BE49-F238E27FC236}">
                <a16:creationId xmlns:a16="http://schemas.microsoft.com/office/drawing/2014/main" id="{4F4F1803-5772-D491-D5E2-B56D745876E8}"/>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589340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83D028-FBB7-79F4-67F7-2E61325335DB}"/>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fecha 2">
            <a:extLst>
              <a:ext uri="{FF2B5EF4-FFF2-40B4-BE49-F238E27FC236}">
                <a16:creationId xmlns:a16="http://schemas.microsoft.com/office/drawing/2014/main" id="{7BABABDB-837E-8EAF-2F9D-3A6F6898018E}"/>
              </a:ext>
            </a:extLst>
          </p:cNvPr>
          <p:cNvSpPr>
            <a:spLocks noGrp="1"/>
          </p:cNvSpPr>
          <p:nvPr>
            <p:ph type="dt" sz="half" idx="10"/>
          </p:nvPr>
        </p:nvSpPr>
        <p:spPr/>
        <p:txBody>
          <a:bodyPr/>
          <a:lstStyle/>
          <a:p>
            <a:fld id="{BA3C9B86-7FAF-416E-9CF4-5EF27C019E32}" type="datetimeFigureOut">
              <a:rPr lang="x-none" smtClean="0"/>
              <a:pPr/>
              <a:t>25/11/2022</a:t>
            </a:fld>
            <a:endParaRPr lang="x-none"/>
          </a:p>
        </p:txBody>
      </p:sp>
      <p:sp>
        <p:nvSpPr>
          <p:cNvPr id="4" name="Marcador de pie de página 3">
            <a:extLst>
              <a:ext uri="{FF2B5EF4-FFF2-40B4-BE49-F238E27FC236}">
                <a16:creationId xmlns:a16="http://schemas.microsoft.com/office/drawing/2014/main" id="{F0A2E02A-B751-913D-049F-4A1017340497}"/>
              </a:ext>
            </a:extLst>
          </p:cNvPr>
          <p:cNvSpPr>
            <a:spLocks noGrp="1"/>
          </p:cNvSpPr>
          <p:nvPr>
            <p:ph type="ftr" sz="quarter" idx="11"/>
          </p:nvPr>
        </p:nvSpPr>
        <p:spPr/>
        <p:txBody>
          <a:bodyPr/>
          <a:lstStyle/>
          <a:p>
            <a:endParaRPr lang="x-none"/>
          </a:p>
        </p:txBody>
      </p:sp>
      <p:sp>
        <p:nvSpPr>
          <p:cNvPr id="5" name="Marcador de número de diapositiva 4">
            <a:extLst>
              <a:ext uri="{FF2B5EF4-FFF2-40B4-BE49-F238E27FC236}">
                <a16:creationId xmlns:a16="http://schemas.microsoft.com/office/drawing/2014/main" id="{B3F7F11F-9E6A-E22D-15A1-77D098ACFB9B}"/>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2681278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7C6E4AE-31E6-CF30-7B92-F3F77D6A703A}"/>
              </a:ext>
            </a:extLst>
          </p:cNvPr>
          <p:cNvSpPr>
            <a:spLocks noGrp="1"/>
          </p:cNvSpPr>
          <p:nvPr>
            <p:ph type="dt" sz="half" idx="10"/>
          </p:nvPr>
        </p:nvSpPr>
        <p:spPr/>
        <p:txBody>
          <a:bodyPr/>
          <a:lstStyle/>
          <a:p>
            <a:fld id="{BA3C9B86-7FAF-416E-9CF4-5EF27C019E32}" type="datetimeFigureOut">
              <a:rPr lang="x-none" smtClean="0"/>
              <a:pPr/>
              <a:t>25/11/2022</a:t>
            </a:fld>
            <a:endParaRPr lang="x-none"/>
          </a:p>
        </p:txBody>
      </p:sp>
      <p:sp>
        <p:nvSpPr>
          <p:cNvPr id="3" name="Marcador de pie de página 2">
            <a:extLst>
              <a:ext uri="{FF2B5EF4-FFF2-40B4-BE49-F238E27FC236}">
                <a16:creationId xmlns:a16="http://schemas.microsoft.com/office/drawing/2014/main" id="{C8A91CAC-2444-83DE-2868-51644736CF3F}"/>
              </a:ext>
            </a:extLst>
          </p:cNvPr>
          <p:cNvSpPr>
            <a:spLocks noGrp="1"/>
          </p:cNvSpPr>
          <p:nvPr>
            <p:ph type="ftr" sz="quarter" idx="11"/>
          </p:nvPr>
        </p:nvSpPr>
        <p:spPr/>
        <p:txBody>
          <a:bodyPr/>
          <a:lstStyle/>
          <a:p>
            <a:endParaRPr lang="x-none"/>
          </a:p>
        </p:txBody>
      </p:sp>
      <p:sp>
        <p:nvSpPr>
          <p:cNvPr id="4" name="Marcador de número de diapositiva 3">
            <a:extLst>
              <a:ext uri="{FF2B5EF4-FFF2-40B4-BE49-F238E27FC236}">
                <a16:creationId xmlns:a16="http://schemas.microsoft.com/office/drawing/2014/main" id="{C2BAAC31-5898-2611-AF5C-38E56744EBDC}"/>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185068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516FB-0BAD-3856-A7E7-5D4D34BA6E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id="{3F5706FB-E8C5-F0CC-402D-CEC212265B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texto 3">
            <a:extLst>
              <a:ext uri="{FF2B5EF4-FFF2-40B4-BE49-F238E27FC236}">
                <a16:creationId xmlns:a16="http://schemas.microsoft.com/office/drawing/2014/main" id="{C2F176F9-92A2-2238-24F9-F2B41187C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CE6669-EA81-B0F0-92CF-5B639B5F489D}"/>
              </a:ext>
            </a:extLst>
          </p:cNvPr>
          <p:cNvSpPr>
            <a:spLocks noGrp="1"/>
          </p:cNvSpPr>
          <p:nvPr>
            <p:ph type="dt" sz="half" idx="10"/>
          </p:nvPr>
        </p:nvSpPr>
        <p:spPr/>
        <p:txBody>
          <a:bodyPr/>
          <a:lstStyle/>
          <a:p>
            <a:fld id="{BA3C9B86-7FAF-416E-9CF4-5EF27C019E32}" type="datetimeFigureOut">
              <a:rPr lang="x-none" smtClean="0"/>
              <a:pPr/>
              <a:t>25/11/2022</a:t>
            </a:fld>
            <a:endParaRPr lang="x-none"/>
          </a:p>
        </p:txBody>
      </p:sp>
      <p:sp>
        <p:nvSpPr>
          <p:cNvPr id="6" name="Marcador de pie de página 5">
            <a:extLst>
              <a:ext uri="{FF2B5EF4-FFF2-40B4-BE49-F238E27FC236}">
                <a16:creationId xmlns:a16="http://schemas.microsoft.com/office/drawing/2014/main" id="{14A80AE2-2D07-A191-535B-86DBF504AC86}"/>
              </a:ext>
            </a:extLst>
          </p:cNvPr>
          <p:cNvSpPr>
            <a:spLocks noGrp="1"/>
          </p:cNvSpPr>
          <p:nvPr>
            <p:ph type="ftr" sz="quarter" idx="11"/>
          </p:nvPr>
        </p:nvSpPr>
        <p:spPr/>
        <p:txBody>
          <a:bodyPr/>
          <a:lstStyle/>
          <a:p>
            <a:endParaRPr lang="x-none"/>
          </a:p>
        </p:txBody>
      </p:sp>
      <p:sp>
        <p:nvSpPr>
          <p:cNvPr id="7" name="Marcador de número de diapositiva 6">
            <a:extLst>
              <a:ext uri="{FF2B5EF4-FFF2-40B4-BE49-F238E27FC236}">
                <a16:creationId xmlns:a16="http://schemas.microsoft.com/office/drawing/2014/main" id="{E8373E74-3B76-5F18-0E88-EE957D2D53DD}"/>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13523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155079-F7D0-580D-DF4D-B4B21282CFB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DC96790-C03E-0FA7-5759-0A4455A32AE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32E041-5A1F-D5B7-045F-52A828BDD3BE}"/>
              </a:ext>
            </a:extLst>
          </p:cNvPr>
          <p:cNvSpPr>
            <a:spLocks noGrp="1"/>
          </p:cNvSpPr>
          <p:nvPr>
            <p:ph type="dt" sz="half" idx="10"/>
          </p:nvPr>
        </p:nvSpPr>
        <p:spPr/>
        <p:txBody>
          <a:bodyPr/>
          <a:lstStyle/>
          <a:p>
            <a:fld id="{998023CA-42B8-41FE-B36F-CF11099A46FB}" type="datetimeFigureOut">
              <a:rPr lang="es-ES" smtClean="0"/>
              <a:t>25/11/2022</a:t>
            </a:fld>
            <a:endParaRPr lang="es-ES"/>
          </a:p>
        </p:txBody>
      </p:sp>
      <p:sp>
        <p:nvSpPr>
          <p:cNvPr id="5" name="Marcador de pie de página 4">
            <a:extLst>
              <a:ext uri="{FF2B5EF4-FFF2-40B4-BE49-F238E27FC236}">
                <a16:creationId xmlns:a16="http://schemas.microsoft.com/office/drawing/2014/main" id="{BF7681C4-A50F-5FF3-E52B-88D834BE22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12FC5-E241-213B-A6FA-EBD3009B6462}"/>
              </a:ext>
            </a:extLst>
          </p:cNvPr>
          <p:cNvSpPr>
            <a:spLocks noGrp="1"/>
          </p:cNvSpPr>
          <p:nvPr>
            <p:ph type="sldNum" sz="quarter" idx="12"/>
          </p:nvPr>
        </p:nvSpPr>
        <p:spPr/>
        <p:txBody>
          <a:bodyPr/>
          <a:lstStyle/>
          <a:p>
            <a:fld id="{B294756C-750E-4A87-B0CC-C5F49503196C}" type="slidenum">
              <a:rPr lang="es-ES" smtClean="0"/>
              <a:t>‹Nº›</a:t>
            </a:fld>
            <a:endParaRPr lang="es-ES"/>
          </a:p>
        </p:txBody>
      </p:sp>
    </p:spTree>
    <p:extLst>
      <p:ext uri="{BB962C8B-B14F-4D97-AF65-F5344CB8AC3E}">
        <p14:creationId xmlns:p14="http://schemas.microsoft.com/office/powerpoint/2010/main" val="1679809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A6C1C-6A86-D73E-B326-2496A370C10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x-none"/>
          </a:p>
        </p:txBody>
      </p:sp>
      <p:sp>
        <p:nvSpPr>
          <p:cNvPr id="3" name="Marcador de posición de imagen 2">
            <a:extLst>
              <a:ext uri="{FF2B5EF4-FFF2-40B4-BE49-F238E27FC236}">
                <a16:creationId xmlns:a16="http://schemas.microsoft.com/office/drawing/2014/main" id="{76ECCDB4-D590-7A2E-CDC9-E6DA230872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Marcador de texto 3">
            <a:extLst>
              <a:ext uri="{FF2B5EF4-FFF2-40B4-BE49-F238E27FC236}">
                <a16:creationId xmlns:a16="http://schemas.microsoft.com/office/drawing/2014/main" id="{5AAA1AB6-1FD7-FE6C-DEA3-2DF5E1157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15D7DF3-5C4E-C39D-4BAA-28C21A7BA7A6}"/>
              </a:ext>
            </a:extLst>
          </p:cNvPr>
          <p:cNvSpPr>
            <a:spLocks noGrp="1"/>
          </p:cNvSpPr>
          <p:nvPr>
            <p:ph type="dt" sz="half" idx="10"/>
          </p:nvPr>
        </p:nvSpPr>
        <p:spPr/>
        <p:txBody>
          <a:bodyPr/>
          <a:lstStyle/>
          <a:p>
            <a:fld id="{BA3C9B86-7FAF-416E-9CF4-5EF27C019E32}" type="datetimeFigureOut">
              <a:rPr lang="x-none" smtClean="0"/>
              <a:pPr/>
              <a:t>25/11/2022</a:t>
            </a:fld>
            <a:endParaRPr lang="x-none"/>
          </a:p>
        </p:txBody>
      </p:sp>
      <p:sp>
        <p:nvSpPr>
          <p:cNvPr id="6" name="Marcador de pie de página 5">
            <a:extLst>
              <a:ext uri="{FF2B5EF4-FFF2-40B4-BE49-F238E27FC236}">
                <a16:creationId xmlns:a16="http://schemas.microsoft.com/office/drawing/2014/main" id="{C7A61031-FB0F-C6CF-92C7-C39BD5B31814}"/>
              </a:ext>
            </a:extLst>
          </p:cNvPr>
          <p:cNvSpPr>
            <a:spLocks noGrp="1"/>
          </p:cNvSpPr>
          <p:nvPr>
            <p:ph type="ftr" sz="quarter" idx="11"/>
          </p:nvPr>
        </p:nvSpPr>
        <p:spPr/>
        <p:txBody>
          <a:bodyPr/>
          <a:lstStyle/>
          <a:p>
            <a:endParaRPr lang="x-none"/>
          </a:p>
        </p:txBody>
      </p:sp>
      <p:sp>
        <p:nvSpPr>
          <p:cNvPr id="7" name="Marcador de número de diapositiva 6">
            <a:extLst>
              <a:ext uri="{FF2B5EF4-FFF2-40B4-BE49-F238E27FC236}">
                <a16:creationId xmlns:a16="http://schemas.microsoft.com/office/drawing/2014/main" id="{018AF5AA-C6B3-7A0B-4F05-363BD374152D}"/>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2996870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E9D9B-57E0-B680-EE9C-FC441F2D2832}"/>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texto vertical 2">
            <a:extLst>
              <a:ext uri="{FF2B5EF4-FFF2-40B4-BE49-F238E27FC236}">
                <a16:creationId xmlns:a16="http://schemas.microsoft.com/office/drawing/2014/main" id="{D37F0484-5B7D-EC79-032C-09B92BBD0EB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8855B347-6994-2B56-570B-7FA73AE0620B}"/>
              </a:ext>
            </a:extLst>
          </p:cNvPr>
          <p:cNvSpPr>
            <a:spLocks noGrp="1"/>
          </p:cNvSpPr>
          <p:nvPr>
            <p:ph type="dt" sz="half" idx="10"/>
          </p:nvPr>
        </p:nvSpPr>
        <p:spPr/>
        <p:txBody>
          <a:bodyPr/>
          <a:lstStyle/>
          <a:p>
            <a:fld id="{BA3C9B86-7FAF-416E-9CF4-5EF27C019E32}" type="datetimeFigureOut">
              <a:rPr lang="x-none" smtClean="0"/>
              <a:pPr/>
              <a:t>25/11/2022</a:t>
            </a:fld>
            <a:endParaRPr lang="x-none"/>
          </a:p>
        </p:txBody>
      </p:sp>
      <p:sp>
        <p:nvSpPr>
          <p:cNvPr id="5" name="Marcador de pie de página 4">
            <a:extLst>
              <a:ext uri="{FF2B5EF4-FFF2-40B4-BE49-F238E27FC236}">
                <a16:creationId xmlns:a16="http://schemas.microsoft.com/office/drawing/2014/main" id="{3FBE4C9D-5D2A-E385-CE4B-DDFFABA887DD}"/>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id="{9EDC91C1-D3E3-6F53-2F98-55BFC3954228}"/>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1344323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EDF2CDE-91AB-CF3C-7B8E-F6BD7241FC6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x-none"/>
          </a:p>
        </p:txBody>
      </p:sp>
      <p:sp>
        <p:nvSpPr>
          <p:cNvPr id="3" name="Marcador de texto vertical 2">
            <a:extLst>
              <a:ext uri="{FF2B5EF4-FFF2-40B4-BE49-F238E27FC236}">
                <a16:creationId xmlns:a16="http://schemas.microsoft.com/office/drawing/2014/main" id="{8C773AAB-54BF-0262-138E-0A9A4AA2B0A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8869853B-5CAD-76EE-0F6D-E6F935F5C511}"/>
              </a:ext>
            </a:extLst>
          </p:cNvPr>
          <p:cNvSpPr>
            <a:spLocks noGrp="1"/>
          </p:cNvSpPr>
          <p:nvPr>
            <p:ph type="dt" sz="half" idx="10"/>
          </p:nvPr>
        </p:nvSpPr>
        <p:spPr/>
        <p:txBody>
          <a:bodyPr/>
          <a:lstStyle/>
          <a:p>
            <a:fld id="{BA3C9B86-7FAF-416E-9CF4-5EF27C019E32}" type="datetimeFigureOut">
              <a:rPr lang="x-none" smtClean="0"/>
              <a:pPr/>
              <a:t>25/11/2022</a:t>
            </a:fld>
            <a:endParaRPr lang="x-none"/>
          </a:p>
        </p:txBody>
      </p:sp>
      <p:sp>
        <p:nvSpPr>
          <p:cNvPr id="5" name="Marcador de pie de página 4">
            <a:extLst>
              <a:ext uri="{FF2B5EF4-FFF2-40B4-BE49-F238E27FC236}">
                <a16:creationId xmlns:a16="http://schemas.microsoft.com/office/drawing/2014/main" id="{C84A399A-E5C1-B75D-21D0-87EF842C0202}"/>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id="{1DC4EF06-9941-EE06-DE9C-EF694132D37E}"/>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58051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7F079B-632E-C03E-A0CC-86FD524DD42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093043-FAE6-74C1-B22A-10933008D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289C1BC-6413-28F3-AC6B-A2E773F077DD}"/>
              </a:ext>
            </a:extLst>
          </p:cNvPr>
          <p:cNvSpPr>
            <a:spLocks noGrp="1"/>
          </p:cNvSpPr>
          <p:nvPr>
            <p:ph type="dt" sz="half" idx="10"/>
          </p:nvPr>
        </p:nvSpPr>
        <p:spPr/>
        <p:txBody>
          <a:bodyPr/>
          <a:lstStyle/>
          <a:p>
            <a:fld id="{998023CA-42B8-41FE-B36F-CF11099A46FB}" type="datetimeFigureOut">
              <a:rPr lang="es-ES" smtClean="0"/>
              <a:t>25/11/2022</a:t>
            </a:fld>
            <a:endParaRPr lang="es-ES"/>
          </a:p>
        </p:txBody>
      </p:sp>
      <p:sp>
        <p:nvSpPr>
          <p:cNvPr id="5" name="Marcador de pie de página 4">
            <a:extLst>
              <a:ext uri="{FF2B5EF4-FFF2-40B4-BE49-F238E27FC236}">
                <a16:creationId xmlns:a16="http://schemas.microsoft.com/office/drawing/2014/main" id="{E662798C-8938-FB83-E1FD-0472E7BFD5B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8459A-A753-4414-884E-A8D49C9292FD}"/>
              </a:ext>
            </a:extLst>
          </p:cNvPr>
          <p:cNvSpPr>
            <a:spLocks noGrp="1"/>
          </p:cNvSpPr>
          <p:nvPr>
            <p:ph type="sldNum" sz="quarter" idx="12"/>
          </p:nvPr>
        </p:nvSpPr>
        <p:spPr/>
        <p:txBody>
          <a:bodyPr/>
          <a:lstStyle/>
          <a:p>
            <a:fld id="{B294756C-750E-4A87-B0CC-C5F49503196C}" type="slidenum">
              <a:rPr lang="es-ES" smtClean="0"/>
              <a:t>‹Nº›</a:t>
            </a:fld>
            <a:endParaRPr lang="es-ES"/>
          </a:p>
        </p:txBody>
      </p:sp>
    </p:spTree>
    <p:extLst>
      <p:ext uri="{BB962C8B-B14F-4D97-AF65-F5344CB8AC3E}">
        <p14:creationId xmlns:p14="http://schemas.microsoft.com/office/powerpoint/2010/main" val="366675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720D4-82DA-535A-7C52-AC44C40960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02928C-300B-680C-78A4-85736C48735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954544E-EA6D-5D95-9A2E-FE82D22BF69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A1A5DA8-0C80-7F8C-2E30-F404A8E03E79}"/>
              </a:ext>
            </a:extLst>
          </p:cNvPr>
          <p:cNvSpPr>
            <a:spLocks noGrp="1"/>
          </p:cNvSpPr>
          <p:nvPr>
            <p:ph type="dt" sz="half" idx="10"/>
          </p:nvPr>
        </p:nvSpPr>
        <p:spPr/>
        <p:txBody>
          <a:bodyPr/>
          <a:lstStyle/>
          <a:p>
            <a:fld id="{998023CA-42B8-41FE-B36F-CF11099A46FB}" type="datetimeFigureOut">
              <a:rPr lang="es-ES" smtClean="0"/>
              <a:t>25/11/2022</a:t>
            </a:fld>
            <a:endParaRPr lang="es-ES"/>
          </a:p>
        </p:txBody>
      </p:sp>
      <p:sp>
        <p:nvSpPr>
          <p:cNvPr id="6" name="Marcador de pie de página 5">
            <a:extLst>
              <a:ext uri="{FF2B5EF4-FFF2-40B4-BE49-F238E27FC236}">
                <a16:creationId xmlns:a16="http://schemas.microsoft.com/office/drawing/2014/main" id="{AA97C40F-7FE2-0391-1F26-CCF6A8AFB2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F0ABDF9-2300-6CAC-9A21-AAD61E859E6F}"/>
              </a:ext>
            </a:extLst>
          </p:cNvPr>
          <p:cNvSpPr>
            <a:spLocks noGrp="1"/>
          </p:cNvSpPr>
          <p:nvPr>
            <p:ph type="sldNum" sz="quarter" idx="12"/>
          </p:nvPr>
        </p:nvSpPr>
        <p:spPr/>
        <p:txBody>
          <a:bodyPr/>
          <a:lstStyle/>
          <a:p>
            <a:fld id="{B294756C-750E-4A87-B0CC-C5F49503196C}" type="slidenum">
              <a:rPr lang="es-ES" smtClean="0"/>
              <a:t>‹Nº›</a:t>
            </a:fld>
            <a:endParaRPr lang="es-ES"/>
          </a:p>
        </p:txBody>
      </p:sp>
    </p:spTree>
    <p:extLst>
      <p:ext uri="{BB962C8B-B14F-4D97-AF65-F5344CB8AC3E}">
        <p14:creationId xmlns:p14="http://schemas.microsoft.com/office/powerpoint/2010/main" val="352751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28C1F-8A3E-7D61-26B5-37302D4143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E59C1B-2516-D284-5716-E3B9D6D9A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7DB86B1-E187-5FF8-D096-2873A126AE0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95659C-47D2-7EE4-2AD3-1B764686C7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FFC56FC-0032-4143-38DB-2D0B7514C7B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8E043ED-2C91-EEBF-12A1-A001AD707681}"/>
              </a:ext>
            </a:extLst>
          </p:cNvPr>
          <p:cNvSpPr>
            <a:spLocks noGrp="1"/>
          </p:cNvSpPr>
          <p:nvPr>
            <p:ph type="dt" sz="half" idx="10"/>
          </p:nvPr>
        </p:nvSpPr>
        <p:spPr/>
        <p:txBody>
          <a:bodyPr/>
          <a:lstStyle/>
          <a:p>
            <a:fld id="{998023CA-42B8-41FE-B36F-CF11099A46FB}" type="datetimeFigureOut">
              <a:rPr lang="es-ES" smtClean="0"/>
              <a:t>25/11/2022</a:t>
            </a:fld>
            <a:endParaRPr lang="es-ES"/>
          </a:p>
        </p:txBody>
      </p:sp>
      <p:sp>
        <p:nvSpPr>
          <p:cNvPr id="8" name="Marcador de pie de página 7">
            <a:extLst>
              <a:ext uri="{FF2B5EF4-FFF2-40B4-BE49-F238E27FC236}">
                <a16:creationId xmlns:a16="http://schemas.microsoft.com/office/drawing/2014/main" id="{123CE7C8-0959-2EA3-8731-D9380B6B71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2421691-7AD2-438E-3981-AC468EBCF822}"/>
              </a:ext>
            </a:extLst>
          </p:cNvPr>
          <p:cNvSpPr>
            <a:spLocks noGrp="1"/>
          </p:cNvSpPr>
          <p:nvPr>
            <p:ph type="sldNum" sz="quarter" idx="12"/>
          </p:nvPr>
        </p:nvSpPr>
        <p:spPr/>
        <p:txBody>
          <a:bodyPr/>
          <a:lstStyle/>
          <a:p>
            <a:fld id="{B294756C-750E-4A87-B0CC-C5F49503196C}" type="slidenum">
              <a:rPr lang="es-ES" smtClean="0"/>
              <a:t>‹Nº›</a:t>
            </a:fld>
            <a:endParaRPr lang="es-ES"/>
          </a:p>
        </p:txBody>
      </p:sp>
    </p:spTree>
    <p:extLst>
      <p:ext uri="{BB962C8B-B14F-4D97-AF65-F5344CB8AC3E}">
        <p14:creationId xmlns:p14="http://schemas.microsoft.com/office/powerpoint/2010/main" val="74371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85994-872A-C832-6875-6DF8E5441A0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93ED590-DB9E-4390-D9A4-05CA8FBB3701}"/>
              </a:ext>
            </a:extLst>
          </p:cNvPr>
          <p:cNvSpPr>
            <a:spLocks noGrp="1"/>
          </p:cNvSpPr>
          <p:nvPr>
            <p:ph type="dt" sz="half" idx="10"/>
          </p:nvPr>
        </p:nvSpPr>
        <p:spPr/>
        <p:txBody>
          <a:bodyPr/>
          <a:lstStyle/>
          <a:p>
            <a:fld id="{998023CA-42B8-41FE-B36F-CF11099A46FB}" type="datetimeFigureOut">
              <a:rPr lang="es-ES" smtClean="0"/>
              <a:t>25/11/2022</a:t>
            </a:fld>
            <a:endParaRPr lang="es-ES"/>
          </a:p>
        </p:txBody>
      </p:sp>
      <p:sp>
        <p:nvSpPr>
          <p:cNvPr id="4" name="Marcador de pie de página 3">
            <a:extLst>
              <a:ext uri="{FF2B5EF4-FFF2-40B4-BE49-F238E27FC236}">
                <a16:creationId xmlns:a16="http://schemas.microsoft.com/office/drawing/2014/main" id="{A4759023-9BD5-85C6-82E9-4AE068D42DF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CF4AD19-5AD4-F61B-706A-FC500C0AD5AE}"/>
              </a:ext>
            </a:extLst>
          </p:cNvPr>
          <p:cNvSpPr>
            <a:spLocks noGrp="1"/>
          </p:cNvSpPr>
          <p:nvPr>
            <p:ph type="sldNum" sz="quarter" idx="12"/>
          </p:nvPr>
        </p:nvSpPr>
        <p:spPr/>
        <p:txBody>
          <a:bodyPr/>
          <a:lstStyle/>
          <a:p>
            <a:fld id="{B294756C-750E-4A87-B0CC-C5F49503196C}" type="slidenum">
              <a:rPr lang="es-ES" smtClean="0"/>
              <a:t>‹Nº›</a:t>
            </a:fld>
            <a:endParaRPr lang="es-ES"/>
          </a:p>
        </p:txBody>
      </p:sp>
    </p:spTree>
    <p:extLst>
      <p:ext uri="{BB962C8B-B14F-4D97-AF65-F5344CB8AC3E}">
        <p14:creationId xmlns:p14="http://schemas.microsoft.com/office/powerpoint/2010/main" val="16725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6EC5E14-A9F0-E701-9186-718CB41BC8FF}"/>
              </a:ext>
            </a:extLst>
          </p:cNvPr>
          <p:cNvSpPr>
            <a:spLocks noGrp="1"/>
          </p:cNvSpPr>
          <p:nvPr>
            <p:ph type="dt" sz="half" idx="10"/>
          </p:nvPr>
        </p:nvSpPr>
        <p:spPr/>
        <p:txBody>
          <a:bodyPr/>
          <a:lstStyle/>
          <a:p>
            <a:fld id="{998023CA-42B8-41FE-B36F-CF11099A46FB}" type="datetimeFigureOut">
              <a:rPr lang="es-ES" smtClean="0"/>
              <a:t>25/11/2022</a:t>
            </a:fld>
            <a:endParaRPr lang="es-ES"/>
          </a:p>
        </p:txBody>
      </p:sp>
      <p:sp>
        <p:nvSpPr>
          <p:cNvPr id="3" name="Marcador de pie de página 2">
            <a:extLst>
              <a:ext uri="{FF2B5EF4-FFF2-40B4-BE49-F238E27FC236}">
                <a16:creationId xmlns:a16="http://schemas.microsoft.com/office/drawing/2014/main" id="{1947FD9E-F469-EED0-86C5-564AB7B6A65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310BEA4-9FA4-1E0A-83D6-F15266598360}"/>
              </a:ext>
            </a:extLst>
          </p:cNvPr>
          <p:cNvSpPr>
            <a:spLocks noGrp="1"/>
          </p:cNvSpPr>
          <p:nvPr>
            <p:ph type="sldNum" sz="quarter" idx="12"/>
          </p:nvPr>
        </p:nvSpPr>
        <p:spPr/>
        <p:txBody>
          <a:bodyPr/>
          <a:lstStyle/>
          <a:p>
            <a:fld id="{B294756C-750E-4A87-B0CC-C5F49503196C}" type="slidenum">
              <a:rPr lang="es-ES" smtClean="0"/>
              <a:t>‹Nº›</a:t>
            </a:fld>
            <a:endParaRPr lang="es-ES"/>
          </a:p>
        </p:txBody>
      </p:sp>
    </p:spTree>
    <p:extLst>
      <p:ext uri="{BB962C8B-B14F-4D97-AF65-F5344CB8AC3E}">
        <p14:creationId xmlns:p14="http://schemas.microsoft.com/office/powerpoint/2010/main" val="3087354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0B6C30-9594-B0B6-5D68-336FCB510C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CEC775-1C05-DBC6-1431-C4FB302AE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B625922-6015-F7A6-8816-18085AC4F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FB60B-6501-2842-4705-2930A25719B1}"/>
              </a:ext>
            </a:extLst>
          </p:cNvPr>
          <p:cNvSpPr>
            <a:spLocks noGrp="1"/>
          </p:cNvSpPr>
          <p:nvPr>
            <p:ph type="dt" sz="half" idx="10"/>
          </p:nvPr>
        </p:nvSpPr>
        <p:spPr/>
        <p:txBody>
          <a:bodyPr/>
          <a:lstStyle/>
          <a:p>
            <a:fld id="{998023CA-42B8-41FE-B36F-CF11099A46FB}" type="datetimeFigureOut">
              <a:rPr lang="es-ES" smtClean="0"/>
              <a:t>25/11/2022</a:t>
            </a:fld>
            <a:endParaRPr lang="es-ES"/>
          </a:p>
        </p:txBody>
      </p:sp>
      <p:sp>
        <p:nvSpPr>
          <p:cNvPr id="6" name="Marcador de pie de página 5">
            <a:extLst>
              <a:ext uri="{FF2B5EF4-FFF2-40B4-BE49-F238E27FC236}">
                <a16:creationId xmlns:a16="http://schemas.microsoft.com/office/drawing/2014/main" id="{239325B4-34B7-9782-2461-53850B6C2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57FF9E-9090-16EC-8F1D-50576254EC3D}"/>
              </a:ext>
            </a:extLst>
          </p:cNvPr>
          <p:cNvSpPr>
            <a:spLocks noGrp="1"/>
          </p:cNvSpPr>
          <p:nvPr>
            <p:ph type="sldNum" sz="quarter" idx="12"/>
          </p:nvPr>
        </p:nvSpPr>
        <p:spPr/>
        <p:txBody>
          <a:bodyPr/>
          <a:lstStyle/>
          <a:p>
            <a:fld id="{B294756C-750E-4A87-B0CC-C5F49503196C}" type="slidenum">
              <a:rPr lang="es-ES" smtClean="0"/>
              <a:t>‹Nº›</a:t>
            </a:fld>
            <a:endParaRPr lang="es-ES"/>
          </a:p>
        </p:txBody>
      </p:sp>
    </p:spTree>
    <p:extLst>
      <p:ext uri="{BB962C8B-B14F-4D97-AF65-F5344CB8AC3E}">
        <p14:creationId xmlns:p14="http://schemas.microsoft.com/office/powerpoint/2010/main" val="51332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62EC20-D7D2-E247-42F7-389E6B0237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D8585D4-42A2-E1BA-8D75-43E503082A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423271A-A271-74C9-5F3A-7C1B6CF81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AAE5D22-8EEE-F922-9D45-58EF58AC9392}"/>
              </a:ext>
            </a:extLst>
          </p:cNvPr>
          <p:cNvSpPr>
            <a:spLocks noGrp="1"/>
          </p:cNvSpPr>
          <p:nvPr>
            <p:ph type="dt" sz="half" idx="10"/>
          </p:nvPr>
        </p:nvSpPr>
        <p:spPr/>
        <p:txBody>
          <a:bodyPr/>
          <a:lstStyle/>
          <a:p>
            <a:fld id="{998023CA-42B8-41FE-B36F-CF11099A46FB}" type="datetimeFigureOut">
              <a:rPr lang="es-ES" smtClean="0"/>
              <a:t>25/11/2022</a:t>
            </a:fld>
            <a:endParaRPr lang="es-ES"/>
          </a:p>
        </p:txBody>
      </p:sp>
      <p:sp>
        <p:nvSpPr>
          <p:cNvPr id="6" name="Marcador de pie de página 5">
            <a:extLst>
              <a:ext uri="{FF2B5EF4-FFF2-40B4-BE49-F238E27FC236}">
                <a16:creationId xmlns:a16="http://schemas.microsoft.com/office/drawing/2014/main" id="{F10C0452-8557-3D1E-5F01-FFC39059D74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1B2403D-0A5C-B683-0227-5062F7891D3C}"/>
              </a:ext>
            </a:extLst>
          </p:cNvPr>
          <p:cNvSpPr>
            <a:spLocks noGrp="1"/>
          </p:cNvSpPr>
          <p:nvPr>
            <p:ph type="sldNum" sz="quarter" idx="12"/>
          </p:nvPr>
        </p:nvSpPr>
        <p:spPr/>
        <p:txBody>
          <a:bodyPr/>
          <a:lstStyle/>
          <a:p>
            <a:fld id="{B294756C-750E-4A87-B0CC-C5F49503196C}" type="slidenum">
              <a:rPr lang="es-ES" smtClean="0"/>
              <a:t>‹Nº›</a:t>
            </a:fld>
            <a:endParaRPr lang="es-ES"/>
          </a:p>
        </p:txBody>
      </p:sp>
    </p:spTree>
    <p:extLst>
      <p:ext uri="{BB962C8B-B14F-4D97-AF65-F5344CB8AC3E}">
        <p14:creationId xmlns:p14="http://schemas.microsoft.com/office/powerpoint/2010/main" val="309333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B017127-B384-C707-CB07-B68B61B70D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6C8F983-5294-814C-BF6B-95C1D4FE69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A9B178-4D3E-7BE5-D82D-418C8ACAD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023CA-42B8-41FE-B36F-CF11099A46FB}" type="datetimeFigureOut">
              <a:rPr lang="es-ES" smtClean="0"/>
              <a:t>25/11/2022</a:t>
            </a:fld>
            <a:endParaRPr lang="es-ES"/>
          </a:p>
        </p:txBody>
      </p:sp>
      <p:sp>
        <p:nvSpPr>
          <p:cNvPr id="5" name="Marcador de pie de página 4">
            <a:extLst>
              <a:ext uri="{FF2B5EF4-FFF2-40B4-BE49-F238E27FC236}">
                <a16:creationId xmlns:a16="http://schemas.microsoft.com/office/drawing/2014/main" id="{90282022-D201-6286-BC1D-8D99101059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8C445C4-6EF7-0D30-347F-901F3A7B5F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4756C-750E-4A87-B0CC-C5F49503196C}" type="slidenum">
              <a:rPr lang="es-ES" smtClean="0"/>
              <a:t>‹Nº›</a:t>
            </a:fld>
            <a:endParaRPr lang="es-ES"/>
          </a:p>
        </p:txBody>
      </p:sp>
    </p:spTree>
    <p:extLst>
      <p:ext uri="{BB962C8B-B14F-4D97-AF65-F5344CB8AC3E}">
        <p14:creationId xmlns:p14="http://schemas.microsoft.com/office/powerpoint/2010/main" val="723065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7B5F4E-306F-6C94-8EDB-F38E5FD22F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id="{C327AAF4-EA1F-47F4-1B8C-08C453D7C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30AA40E6-1AB3-2819-C609-9AEDDD078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C9B86-7FAF-416E-9CF4-5EF27C019E32}" type="datetimeFigureOut">
              <a:rPr lang="x-none" smtClean="0"/>
              <a:pPr/>
              <a:t>25/11/2022</a:t>
            </a:fld>
            <a:endParaRPr lang="x-none"/>
          </a:p>
        </p:txBody>
      </p:sp>
      <p:sp>
        <p:nvSpPr>
          <p:cNvPr id="5" name="Marcador de pie de página 4">
            <a:extLst>
              <a:ext uri="{FF2B5EF4-FFF2-40B4-BE49-F238E27FC236}">
                <a16:creationId xmlns:a16="http://schemas.microsoft.com/office/drawing/2014/main" id="{8889B17B-4D20-6D84-1F3D-4FD083588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Marcador de número de diapositiva 5">
            <a:extLst>
              <a:ext uri="{FF2B5EF4-FFF2-40B4-BE49-F238E27FC236}">
                <a16:creationId xmlns:a16="http://schemas.microsoft.com/office/drawing/2014/main" id="{0FA61D45-1114-2B38-EA87-717F223E1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81C8F-2C99-4CAD-9A26-C939F5F249E4}" type="slidenum">
              <a:rPr lang="x-none" smtClean="0"/>
              <a:pPr/>
              <a:t>‹Nº›</a:t>
            </a:fld>
            <a:endParaRPr lang="x-none"/>
          </a:p>
        </p:txBody>
      </p:sp>
    </p:spTree>
    <p:extLst>
      <p:ext uri="{BB962C8B-B14F-4D97-AF65-F5344CB8AC3E}">
        <p14:creationId xmlns:p14="http://schemas.microsoft.com/office/powerpoint/2010/main" val="1987340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rcid.org/0000-0003-1380-264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s://www.scielo.org/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hyperlink" Target="https://www.nlm.nih.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https://pubmed.ncbi.nlm.nih.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hyperlink" Target="https://blogs.sld.cu/reumatologia/2019/05/16/ejemplos-de-normas-de-vancouver-y-otros-estilos-de-redactar-referencias-bibliografica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hyperlink" Target="https://blogs.sld.cu/reumatologi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www.google.com.c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hyperlink" Target="https://orcid.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hyperlink" Target="https://orcid.org/signi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blogger.com/about/?bpli=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s://cubava.c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hyperlink" Target="https://www.researchgate.net/"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hyperlink" Target="http://scholar.google.com.cu/"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hyperlink" Target="http://www.uvs.sld.cu/"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aulavirtual.sld.cu/" TargetMode="External"/><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hyperlink" Target="https://aulavirtual.sld.cu/course/index.php?categoryid=20" TargetMode="External"/><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44.jpg"/></Relationships>
</file>

<file path=ppt/slides/_rels/slide5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cholar.google.com.cu/"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http://scholar.google.com.cu/"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scholar.google.com.cu/"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uadroTexto 3">
            <a:extLst>
              <a:ext uri="{FF2B5EF4-FFF2-40B4-BE49-F238E27FC236}">
                <a16:creationId xmlns:a16="http://schemas.microsoft.com/office/drawing/2014/main" id="{E1E4B5F8-60C9-534A-41C0-EB0771E626FE}"/>
              </a:ext>
            </a:extLst>
          </p:cNvPr>
          <p:cNvSpPr txBox="1">
            <a:spLocks noChangeArrowheads="1"/>
          </p:cNvSpPr>
          <p:nvPr/>
        </p:nvSpPr>
        <p:spPr bwMode="auto">
          <a:xfrm>
            <a:off x="312738" y="419964"/>
            <a:ext cx="11574462"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 sz="4000" b="1" dirty="0">
                <a:solidFill>
                  <a:schemeClr val="tx2"/>
                </a:solidFill>
              </a:rPr>
              <a:t>Decálogo virtual para el desarrollo científico de profesionales de la salud</a:t>
            </a:r>
          </a:p>
          <a:p>
            <a:pPr algn="ctr" eaLnBrk="1" hangingPunct="1">
              <a:lnSpc>
                <a:spcPct val="100000"/>
              </a:lnSpc>
              <a:spcBef>
                <a:spcPct val="0"/>
              </a:spcBef>
              <a:buFontTx/>
              <a:buNone/>
            </a:pPr>
            <a:endParaRPr lang="es-ES" altLang="es-ES" sz="4000" b="1" dirty="0">
              <a:solidFill>
                <a:schemeClr val="tx2"/>
              </a:solidFill>
            </a:endParaRPr>
          </a:p>
          <a:p>
            <a:pPr algn="ctr" eaLnBrk="1" hangingPunct="1">
              <a:lnSpc>
                <a:spcPct val="100000"/>
              </a:lnSpc>
              <a:spcBef>
                <a:spcPct val="0"/>
              </a:spcBef>
              <a:buFontTx/>
              <a:buNone/>
            </a:pPr>
            <a:endParaRPr lang="es-ES" altLang="es-ES" sz="4000" b="1" dirty="0">
              <a:solidFill>
                <a:schemeClr val="tx2"/>
              </a:solidFill>
            </a:endParaRPr>
          </a:p>
          <a:p>
            <a:pPr algn="ctr" eaLnBrk="1" hangingPunct="1">
              <a:lnSpc>
                <a:spcPct val="100000"/>
              </a:lnSpc>
              <a:spcBef>
                <a:spcPct val="0"/>
              </a:spcBef>
              <a:buFontTx/>
              <a:buNone/>
            </a:pPr>
            <a:r>
              <a:rPr lang="es-ES" altLang="es-ES" sz="4000" b="1" dirty="0">
                <a:solidFill>
                  <a:schemeClr val="tx2"/>
                </a:solidFill>
              </a:rPr>
              <a:t>Maestría de reumatología</a:t>
            </a:r>
          </a:p>
          <a:p>
            <a:pPr algn="ctr" eaLnBrk="1" hangingPunct="1">
              <a:lnSpc>
                <a:spcPct val="100000"/>
              </a:lnSpc>
              <a:spcBef>
                <a:spcPct val="0"/>
              </a:spcBef>
              <a:buFontTx/>
              <a:buNone/>
            </a:pPr>
            <a:r>
              <a:rPr lang="es-ES" altLang="es-ES" sz="4000" b="1" dirty="0">
                <a:solidFill>
                  <a:schemeClr val="tx2"/>
                </a:solidFill>
              </a:rPr>
              <a:t>2022</a:t>
            </a:r>
          </a:p>
          <a:p>
            <a:pPr eaLnBrk="1" hangingPunct="1">
              <a:lnSpc>
                <a:spcPct val="100000"/>
              </a:lnSpc>
              <a:spcBef>
                <a:spcPct val="0"/>
              </a:spcBef>
              <a:buFontTx/>
              <a:buNone/>
            </a:pPr>
            <a:endParaRPr lang="es-ES" altLang="es-ES" dirty="0">
              <a:solidFill>
                <a:schemeClr val="tx2"/>
              </a:solidFill>
            </a:endParaRPr>
          </a:p>
          <a:p>
            <a:pPr eaLnBrk="1" hangingPunct="1">
              <a:lnSpc>
                <a:spcPct val="100000"/>
              </a:lnSpc>
              <a:spcBef>
                <a:spcPct val="0"/>
              </a:spcBef>
              <a:buFontTx/>
              <a:buNone/>
            </a:pPr>
            <a:endParaRPr lang="es-ES" altLang="es-ES" dirty="0">
              <a:solidFill>
                <a:schemeClr val="tx2"/>
              </a:solidFill>
            </a:endParaRPr>
          </a:p>
          <a:p>
            <a:pPr eaLnBrk="1" hangingPunct="1">
              <a:lnSpc>
                <a:spcPct val="100000"/>
              </a:lnSpc>
              <a:spcBef>
                <a:spcPct val="0"/>
              </a:spcBef>
              <a:buFontTx/>
              <a:buNone/>
            </a:pPr>
            <a:endParaRPr lang="es-ES" altLang="es-ES" dirty="0">
              <a:solidFill>
                <a:schemeClr val="tx2"/>
              </a:solidFill>
            </a:endParaRPr>
          </a:p>
          <a:p>
            <a:pPr eaLnBrk="1" hangingPunct="1">
              <a:lnSpc>
                <a:spcPct val="100000"/>
              </a:lnSpc>
              <a:spcBef>
                <a:spcPct val="0"/>
              </a:spcBef>
              <a:buFontTx/>
              <a:buNone/>
            </a:pPr>
            <a:r>
              <a:rPr lang="es-ES" altLang="es-ES" dirty="0">
                <a:solidFill>
                  <a:schemeClr val="tx2"/>
                </a:solidFill>
              </a:rPr>
              <a:t> </a:t>
            </a:r>
          </a:p>
          <a:p>
            <a:pPr eaLnBrk="1" hangingPunct="1">
              <a:lnSpc>
                <a:spcPct val="100000"/>
              </a:lnSpc>
              <a:spcBef>
                <a:spcPct val="0"/>
              </a:spcBef>
              <a:buFontTx/>
              <a:buNone/>
            </a:pPr>
            <a:r>
              <a:rPr lang="es-ES" altLang="es-ES" dirty="0">
                <a:solidFill>
                  <a:schemeClr val="tx2"/>
                </a:solidFill>
              </a:rPr>
              <a:t>Dr. José Pedro Martínez Larrarte  </a:t>
            </a:r>
            <a:r>
              <a:rPr lang="es-ES" altLang="es-ES" dirty="0">
                <a:solidFill>
                  <a:schemeClr val="tx2"/>
                </a:solidFill>
                <a:hlinkClick r:id="rId3"/>
              </a:rPr>
              <a:t>https://orcid.org/0000-0003-1380-2646</a:t>
            </a:r>
            <a:r>
              <a:rPr lang="es-ES" altLang="es-ES" dirty="0">
                <a:solidFill>
                  <a:schemeClr val="tx2"/>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72E83DF-8800-19D1-FDB2-3E6576388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7" y="-21367"/>
            <a:ext cx="12192000" cy="6854653"/>
          </a:xfrm>
          <a:prstGeom prst="rect">
            <a:avLst/>
          </a:prstGeom>
        </p:spPr>
      </p:pic>
      <p:sp>
        <p:nvSpPr>
          <p:cNvPr id="2" name="Flecha: a la derecha 1">
            <a:extLst>
              <a:ext uri="{FF2B5EF4-FFF2-40B4-BE49-F238E27FC236}">
                <a16:creationId xmlns:a16="http://schemas.microsoft.com/office/drawing/2014/main" id="{EF763372-0E55-B9C2-383E-80FE83DAD345}"/>
              </a:ext>
            </a:extLst>
          </p:cNvPr>
          <p:cNvSpPr/>
          <p:nvPr/>
        </p:nvSpPr>
        <p:spPr>
          <a:xfrm rot="16200000">
            <a:off x="3212756" y="2261286"/>
            <a:ext cx="432487" cy="30891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6771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582CA3-FA7E-B5E4-7C44-EA5DCEC3B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3" name="2 CuadroTexto"/>
          <p:cNvSpPr txBox="1"/>
          <p:nvPr/>
        </p:nvSpPr>
        <p:spPr>
          <a:xfrm>
            <a:off x="2832552" y="450937"/>
            <a:ext cx="53235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2400" b="1" i="0" u="none" strike="noStrike" kern="1200" cap="none" spc="0" normalizeH="0" baseline="0" noProof="0" dirty="0">
                <a:ln>
                  <a:noFill/>
                </a:ln>
                <a:solidFill>
                  <a:srgbClr val="44546A"/>
                </a:solidFill>
                <a:effectLst/>
                <a:uLnTx/>
                <a:uFillTx/>
                <a:latin typeface="Calibri"/>
                <a:ea typeface="+mn-ea"/>
                <a:cs typeface="+mn-cs"/>
              </a:rPr>
              <a:t>Citas bibliográfica de Google académico</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386DAE5-A785-6918-A846-5273B6FDB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2" name="Flecha: a la derecha 1">
            <a:extLst>
              <a:ext uri="{FF2B5EF4-FFF2-40B4-BE49-F238E27FC236}">
                <a16:creationId xmlns:a16="http://schemas.microsoft.com/office/drawing/2014/main" id="{82D28F25-B2ED-86EF-B8CD-F673F05A0495}"/>
              </a:ext>
            </a:extLst>
          </p:cNvPr>
          <p:cNvSpPr/>
          <p:nvPr/>
        </p:nvSpPr>
        <p:spPr>
          <a:xfrm rot="10800000">
            <a:off x="988540" y="2273642"/>
            <a:ext cx="790834" cy="30891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39391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1 Imagen" descr="google-alertas.jpg"/>
          <p:cNvPicPr>
            <a:picLocks noChangeAspect="1"/>
          </p:cNvPicPr>
          <p:nvPr/>
        </p:nvPicPr>
        <p:blipFill>
          <a:blip r:embed="rId3"/>
          <a:srcRect/>
          <a:stretch>
            <a:fillRect/>
          </a:stretch>
        </p:blipFill>
        <p:spPr bwMode="auto">
          <a:xfrm>
            <a:off x="1341438" y="730250"/>
            <a:ext cx="9144000" cy="6127750"/>
          </a:xfrm>
          <a:prstGeom prst="rect">
            <a:avLst/>
          </a:prstGeom>
          <a:noFill/>
          <a:ln w="9525">
            <a:noFill/>
            <a:miter lim="800000"/>
            <a:headEnd/>
            <a:tailEnd/>
          </a:ln>
        </p:spPr>
      </p:pic>
      <p:sp>
        <p:nvSpPr>
          <p:cNvPr id="21507" name="CuadroTexto 1"/>
          <p:cNvSpPr txBox="1">
            <a:spLocks noChangeArrowheads="1"/>
          </p:cNvSpPr>
          <p:nvPr/>
        </p:nvSpPr>
        <p:spPr bwMode="auto">
          <a:xfrm>
            <a:off x="200415" y="155423"/>
            <a:ext cx="6184509" cy="52387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800" b="1" i="0" u="none" strike="noStrike" kern="1200" cap="none" spc="0" normalizeH="0" baseline="0" noProof="0" dirty="0">
                <a:ln>
                  <a:noFill/>
                </a:ln>
                <a:solidFill>
                  <a:srgbClr val="44546A"/>
                </a:solidFill>
                <a:effectLst/>
                <a:uLnTx/>
                <a:uFillTx/>
                <a:latin typeface="Calibri"/>
                <a:ea typeface="+mn-ea"/>
                <a:cs typeface="+mn-cs"/>
              </a:rPr>
              <a:t>Configurar alertas desde Google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uadroTexto 1"/>
          <p:cNvSpPr txBox="1">
            <a:spLocks noChangeArrowheads="1"/>
          </p:cNvSpPr>
          <p:nvPr/>
        </p:nvSpPr>
        <p:spPr bwMode="auto">
          <a:xfrm>
            <a:off x="250521" y="350730"/>
            <a:ext cx="5003277"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800" b="1" i="0" u="none" strike="noStrike" kern="1200" cap="none" spc="0" normalizeH="0" baseline="0" noProof="0" dirty="0">
                <a:ln>
                  <a:noFill/>
                </a:ln>
                <a:solidFill>
                  <a:srgbClr val="44546A"/>
                </a:solidFill>
                <a:effectLst/>
                <a:uLnTx/>
                <a:uFillTx/>
                <a:latin typeface="Calibri"/>
                <a:ea typeface="+mn-ea"/>
                <a:cs typeface="+mn-cs"/>
              </a:rPr>
              <a:t>Configurar Perfil de Google </a:t>
            </a:r>
          </a:p>
        </p:txBody>
      </p:sp>
      <p:pic>
        <p:nvPicPr>
          <p:cNvPr id="3" name="Imagen 2">
            <a:extLst>
              <a:ext uri="{FF2B5EF4-FFF2-40B4-BE49-F238E27FC236}">
                <a16:creationId xmlns:a16="http://schemas.microsoft.com/office/drawing/2014/main" id="{C7FFF1A6-291A-BEB7-8142-AE7782EFF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aestria 1.jpg"/>
          <p:cNvPicPr>
            <a:picLocks noChangeAspect="1"/>
          </p:cNvPicPr>
          <p:nvPr/>
        </p:nvPicPr>
        <p:blipFill>
          <a:blip r:embed="rId3"/>
          <a:stretch>
            <a:fillRect/>
          </a:stretch>
        </p:blipFill>
        <p:spPr>
          <a:xfrm>
            <a:off x="891540" y="993564"/>
            <a:ext cx="10408920" cy="5852160"/>
          </a:xfrm>
          <a:prstGeom prst="rect">
            <a:avLst/>
          </a:prstGeom>
        </p:spPr>
      </p:pic>
      <p:sp>
        <p:nvSpPr>
          <p:cNvPr id="5" name="4 CuadroTexto"/>
          <p:cNvSpPr txBox="1"/>
          <p:nvPr/>
        </p:nvSpPr>
        <p:spPr>
          <a:xfrm>
            <a:off x="2475551" y="178416"/>
            <a:ext cx="7515922" cy="8002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4546A"/>
                </a:solidFill>
                <a:effectLst/>
                <a:uLnTx/>
                <a:uFillTx/>
                <a:latin typeface="Calibri"/>
                <a:ea typeface="+mn-ea"/>
                <a:cs typeface="+mn-cs"/>
              </a:rPr>
              <a:t>SciELO regional: </a:t>
            </a:r>
            <a:r>
              <a:rPr kumimoji="0" lang="es-ES" sz="2800" b="1" i="0" u="none" strike="noStrike" kern="1200" cap="none" spc="0" normalizeH="0" baseline="0" noProof="0" dirty="0">
                <a:ln>
                  <a:noFill/>
                </a:ln>
                <a:solidFill>
                  <a:srgbClr val="44546A"/>
                </a:solidFill>
                <a:effectLst/>
                <a:uLnTx/>
                <a:uFillTx/>
                <a:latin typeface="Calibri"/>
                <a:ea typeface="+mn-ea"/>
                <a:cs typeface="+mn-cs"/>
                <a:hlinkClick r:id="rId4"/>
              </a:rPr>
              <a:t>https://www.scielo.org/es/</a:t>
            </a:r>
            <a:r>
              <a:rPr kumimoji="0" lang="es-ES" sz="2800" b="1" i="0" u="none" strike="noStrike" kern="1200" cap="none" spc="0" normalizeH="0" baseline="0" noProof="0" dirty="0">
                <a:ln>
                  <a:noFill/>
                </a:ln>
                <a:solidFill>
                  <a:srgbClr val="44546A"/>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D16918FF-603C-2247-B796-AD00588F66E2}"/>
              </a:ext>
            </a:extLst>
          </p:cNvPr>
          <p:cNvSpPr txBox="1"/>
          <p:nvPr/>
        </p:nvSpPr>
        <p:spPr>
          <a:xfrm>
            <a:off x="3193311" y="1166648"/>
            <a:ext cx="53989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44546A"/>
                </a:solidFill>
                <a:effectLst/>
                <a:uLnTx/>
                <a:uFillTx/>
                <a:latin typeface="Calibri"/>
                <a:ea typeface="+mn-ea"/>
                <a:cs typeface="+mn-cs"/>
              </a:rPr>
              <a:t>SciELO: Librería Científica Electrónica en Línea </a:t>
            </a:r>
            <a:endParaRPr kumimoji="0" lang="es-CU"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5762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0936" y="200416"/>
            <a:ext cx="615027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44546A"/>
                </a:solidFill>
                <a:effectLst/>
                <a:uLnTx/>
                <a:uFillTx/>
                <a:latin typeface="Calibri"/>
                <a:ea typeface="+mn-ea"/>
                <a:cs typeface="+mn-cs"/>
              </a:rPr>
              <a:t>SciELO regional: </a:t>
            </a:r>
            <a:r>
              <a:rPr kumimoji="0" lang="es-ES" sz="2000" b="1" i="0" u="none" strike="noStrike" kern="1200" cap="none" spc="0" normalizeH="0" baseline="0" noProof="0" dirty="0">
                <a:ln>
                  <a:noFill/>
                </a:ln>
                <a:solidFill>
                  <a:srgbClr val="44546A"/>
                </a:solidFill>
                <a:effectLst/>
                <a:uLnTx/>
                <a:uFillTx/>
                <a:latin typeface="Calibri"/>
                <a:ea typeface="+mn-ea"/>
                <a:cs typeface="+mn-cs"/>
                <a:hlinkClick r:id="rId3"/>
              </a:rPr>
              <a:t>https://www.scielo.org/es/</a:t>
            </a:r>
            <a:r>
              <a:rPr kumimoji="0" lang="es-ES" sz="2000" b="1" i="0" u="none" strike="noStrike" kern="1200" cap="none" spc="0" normalizeH="0" baseline="0" noProof="0" dirty="0">
                <a:ln>
                  <a:noFill/>
                </a:ln>
                <a:solidFill>
                  <a:srgbClr val="44546A"/>
                </a:solidFill>
                <a:effectLst/>
                <a:uLnTx/>
                <a:uFillTx/>
                <a:latin typeface="Calibri"/>
                <a:ea typeface="+mn-ea"/>
                <a:cs typeface="+mn-cs"/>
              </a:rPr>
              <a:t> </a:t>
            </a:r>
          </a:p>
        </p:txBody>
      </p:sp>
      <p:pic>
        <p:nvPicPr>
          <p:cNvPr id="3" name="2 Imagen" descr="maestria _002.jpg"/>
          <p:cNvPicPr>
            <a:picLocks noChangeAspect="1"/>
          </p:cNvPicPr>
          <p:nvPr/>
        </p:nvPicPr>
        <p:blipFill>
          <a:blip r:embed="rId4"/>
          <a:stretch>
            <a:fillRect/>
          </a:stretch>
        </p:blipFill>
        <p:spPr>
          <a:xfrm>
            <a:off x="954170" y="816070"/>
            <a:ext cx="10408920" cy="5852160"/>
          </a:xfrm>
          <a:prstGeom prst="rect">
            <a:avLst/>
          </a:prstGeom>
        </p:spPr>
      </p:pic>
    </p:spTree>
    <p:extLst>
      <p:ext uri="{BB962C8B-B14F-4D97-AF65-F5344CB8AC3E}">
        <p14:creationId xmlns:p14="http://schemas.microsoft.com/office/powerpoint/2010/main" val="3253836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7.jpg"/>
          <p:cNvPicPr>
            <a:picLocks noChangeAspect="1"/>
          </p:cNvPicPr>
          <p:nvPr/>
        </p:nvPicPr>
        <p:blipFill>
          <a:blip r:embed="rId3"/>
          <a:stretch>
            <a:fillRect/>
          </a:stretch>
        </p:blipFill>
        <p:spPr>
          <a:xfrm>
            <a:off x="891540" y="502920"/>
            <a:ext cx="10408920" cy="5852160"/>
          </a:xfrm>
          <a:prstGeom prst="rect">
            <a:avLst/>
          </a:prstGeom>
        </p:spPr>
      </p:pic>
    </p:spTree>
    <p:extLst>
      <p:ext uri="{BB962C8B-B14F-4D97-AF65-F5344CB8AC3E}">
        <p14:creationId xmlns:p14="http://schemas.microsoft.com/office/powerpoint/2010/main" val="3895807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8.jpg"/>
          <p:cNvPicPr>
            <a:picLocks noChangeAspect="1"/>
          </p:cNvPicPr>
          <p:nvPr/>
        </p:nvPicPr>
        <p:blipFill>
          <a:blip r:embed="rId3"/>
          <a:stretch>
            <a:fillRect/>
          </a:stretch>
        </p:blipFill>
        <p:spPr>
          <a:xfrm>
            <a:off x="891540" y="723644"/>
            <a:ext cx="10408920" cy="5852160"/>
          </a:xfrm>
          <a:prstGeom prst="rect">
            <a:avLst/>
          </a:prstGeom>
        </p:spPr>
      </p:pic>
      <p:sp>
        <p:nvSpPr>
          <p:cNvPr id="3" name="CuadroTexto 2">
            <a:extLst>
              <a:ext uri="{FF2B5EF4-FFF2-40B4-BE49-F238E27FC236}">
                <a16:creationId xmlns:a16="http://schemas.microsoft.com/office/drawing/2014/main" id="{28F695F5-D768-88AD-112D-7514EC45889A}"/>
              </a:ext>
            </a:extLst>
          </p:cNvPr>
          <p:cNvSpPr txBox="1"/>
          <p:nvPr/>
        </p:nvSpPr>
        <p:spPr>
          <a:xfrm>
            <a:off x="4445878" y="133588"/>
            <a:ext cx="32949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4"/>
              </a:rPr>
              <a:t>https://www.nlm.nih.gov/</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endParaRPr kumimoji="0" lang="es-CU" sz="2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63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9.jpg"/>
          <p:cNvPicPr>
            <a:picLocks noChangeAspect="1"/>
          </p:cNvPicPr>
          <p:nvPr/>
        </p:nvPicPr>
        <p:blipFill>
          <a:blip r:embed="rId3"/>
          <a:stretch>
            <a:fillRect/>
          </a:stretch>
        </p:blipFill>
        <p:spPr>
          <a:xfrm>
            <a:off x="891540" y="834003"/>
            <a:ext cx="10408920" cy="5852160"/>
          </a:xfrm>
          <a:prstGeom prst="rect">
            <a:avLst/>
          </a:prstGeom>
        </p:spPr>
      </p:pic>
      <p:sp>
        <p:nvSpPr>
          <p:cNvPr id="3" name="CuadroTexto 2">
            <a:extLst>
              <a:ext uri="{FF2B5EF4-FFF2-40B4-BE49-F238E27FC236}">
                <a16:creationId xmlns:a16="http://schemas.microsoft.com/office/drawing/2014/main" id="{ECE1EBA6-849F-DFBA-54B8-166DAEC47AEF}"/>
              </a:ext>
            </a:extLst>
          </p:cNvPr>
          <p:cNvSpPr txBox="1"/>
          <p:nvPr/>
        </p:nvSpPr>
        <p:spPr>
          <a:xfrm>
            <a:off x="3042745" y="299545"/>
            <a:ext cx="40359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4"/>
              </a:rPr>
              <a:t>https://pubmed.ncbi.nlm.nih.gov/</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endParaRPr kumimoji="0" lang="es-CU" sz="2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81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89BDCC4-02DB-5262-7B0C-368E388EBF04}"/>
              </a:ext>
            </a:extLst>
          </p:cNvPr>
          <p:cNvSpPr txBox="1"/>
          <p:nvPr/>
        </p:nvSpPr>
        <p:spPr>
          <a:xfrm>
            <a:off x="985838" y="906463"/>
            <a:ext cx="10541000" cy="5632450"/>
          </a:xfrm>
          <a:prstGeom prst="rect">
            <a:avLst/>
          </a:prstGeom>
          <a:noFill/>
        </p:spPr>
        <p:txBody>
          <a:bodyPr>
            <a:spAutoFit/>
          </a:bodyPr>
          <a:lstStyle/>
          <a:p>
            <a:pPr marL="742950" indent="-742950" eaLnBrk="1" fontAlgn="auto" hangingPunct="1">
              <a:spcBef>
                <a:spcPts val="0"/>
              </a:spcBef>
              <a:spcAft>
                <a:spcPts val="0"/>
              </a:spcAft>
              <a:buFont typeface="+mj-lt"/>
              <a:buAutoNum type="arabicPeriod"/>
              <a:defRPr/>
            </a:pPr>
            <a:r>
              <a:rPr lang="es-ES" sz="3600" dirty="0">
                <a:solidFill>
                  <a:schemeClr val="tx2"/>
                </a:solidFill>
                <a:latin typeface="+mn-lt"/>
              </a:rPr>
              <a:t>Agenciar un identificador personal ORCID</a:t>
            </a:r>
          </a:p>
          <a:p>
            <a:pPr marL="742950" indent="-742950" eaLnBrk="1" fontAlgn="auto" hangingPunct="1">
              <a:spcBef>
                <a:spcPts val="0"/>
              </a:spcBef>
              <a:spcAft>
                <a:spcPts val="0"/>
              </a:spcAft>
              <a:buFont typeface="+mj-lt"/>
              <a:buAutoNum type="arabicPeriod"/>
              <a:defRPr/>
            </a:pPr>
            <a:r>
              <a:rPr lang="es-ES" sz="3600" dirty="0">
                <a:solidFill>
                  <a:schemeClr val="tx2"/>
                </a:solidFill>
              </a:rPr>
              <a:t>Recuperación bibliográfica de Google Scholar</a:t>
            </a:r>
          </a:p>
          <a:p>
            <a:pPr marL="742950" indent="-742950" eaLnBrk="1" fontAlgn="auto" hangingPunct="1">
              <a:spcBef>
                <a:spcPts val="0"/>
              </a:spcBef>
              <a:spcAft>
                <a:spcPts val="0"/>
              </a:spcAft>
              <a:buFont typeface="+mj-lt"/>
              <a:buAutoNum type="arabicPeriod"/>
              <a:defRPr/>
            </a:pPr>
            <a:r>
              <a:rPr lang="es-ES" sz="3600" dirty="0">
                <a:solidFill>
                  <a:schemeClr val="tx2"/>
                </a:solidFill>
              </a:rPr>
              <a:t>Configurar alertas desde Google Scholar</a:t>
            </a:r>
          </a:p>
          <a:p>
            <a:pPr marL="742950" indent="-742950" eaLnBrk="1" fontAlgn="auto" hangingPunct="1">
              <a:spcBef>
                <a:spcPts val="0"/>
              </a:spcBef>
              <a:spcAft>
                <a:spcPts val="0"/>
              </a:spcAft>
              <a:buFont typeface="+mj-lt"/>
              <a:buAutoNum type="arabicPeriod"/>
              <a:defRPr/>
            </a:pPr>
            <a:r>
              <a:rPr lang="es-ES" sz="3600" dirty="0">
                <a:solidFill>
                  <a:schemeClr val="tx2"/>
                </a:solidFill>
              </a:rPr>
              <a:t>Perfil de Google Scholar e índice Hirsch </a:t>
            </a:r>
            <a:r>
              <a:rPr lang="es-ES" sz="2400" dirty="0">
                <a:solidFill>
                  <a:schemeClr val="tx2"/>
                </a:solidFill>
              </a:rPr>
              <a:t>(índice de H)</a:t>
            </a:r>
            <a:endParaRPr lang="es-ES" sz="3600" dirty="0">
              <a:solidFill>
                <a:schemeClr val="tx2"/>
              </a:solidFill>
              <a:latin typeface="+mn-lt"/>
            </a:endParaRPr>
          </a:p>
          <a:p>
            <a:pPr marL="742950" indent="-742950" eaLnBrk="1" fontAlgn="auto" hangingPunct="1">
              <a:spcBef>
                <a:spcPts val="0"/>
              </a:spcBef>
              <a:spcAft>
                <a:spcPts val="0"/>
              </a:spcAft>
              <a:buFont typeface="+mj-lt"/>
              <a:buAutoNum type="arabicPeriod"/>
              <a:defRPr/>
            </a:pPr>
            <a:r>
              <a:rPr lang="es-ES" sz="3600" dirty="0">
                <a:solidFill>
                  <a:schemeClr val="tx2"/>
                </a:solidFill>
                <a:latin typeface="+mn-lt"/>
              </a:rPr>
              <a:t>Las referencias según Normas de Vancouver</a:t>
            </a:r>
          </a:p>
          <a:p>
            <a:pPr marL="742950" indent="-742950" eaLnBrk="1" fontAlgn="auto" hangingPunct="1">
              <a:spcBef>
                <a:spcPts val="0"/>
              </a:spcBef>
              <a:spcAft>
                <a:spcPts val="0"/>
              </a:spcAft>
              <a:buFont typeface="+mj-lt"/>
              <a:buAutoNum type="arabicPeriod"/>
              <a:defRPr/>
            </a:pPr>
            <a:r>
              <a:rPr lang="es-ES" sz="3600" dirty="0">
                <a:solidFill>
                  <a:srgbClr val="C00000"/>
                </a:solidFill>
                <a:latin typeface="+mn-lt"/>
              </a:rPr>
              <a:t>Tramitar los artículos científicos a través del OJS</a:t>
            </a:r>
          </a:p>
          <a:p>
            <a:pPr marL="742950" indent="-742950" eaLnBrk="1" fontAlgn="auto" hangingPunct="1">
              <a:spcBef>
                <a:spcPts val="0"/>
              </a:spcBef>
              <a:spcAft>
                <a:spcPts val="0"/>
              </a:spcAft>
              <a:buFont typeface="+mj-lt"/>
              <a:buAutoNum type="arabicPeriod"/>
              <a:defRPr/>
            </a:pPr>
            <a:r>
              <a:rPr lang="es-ES" sz="3600" dirty="0">
                <a:solidFill>
                  <a:schemeClr val="tx2"/>
                </a:solidFill>
                <a:latin typeface="+mn-lt"/>
              </a:rPr>
              <a:t>WeBlog de carácter académico</a:t>
            </a:r>
          </a:p>
          <a:p>
            <a:pPr marL="742950" indent="-742950" eaLnBrk="1" fontAlgn="auto" hangingPunct="1">
              <a:spcBef>
                <a:spcPts val="0"/>
              </a:spcBef>
              <a:spcAft>
                <a:spcPts val="0"/>
              </a:spcAft>
              <a:buFont typeface="+mj-lt"/>
              <a:buAutoNum type="arabicPeriod"/>
              <a:defRPr/>
            </a:pPr>
            <a:r>
              <a:rPr lang="es-ES" sz="3600" dirty="0">
                <a:solidFill>
                  <a:schemeClr val="tx2"/>
                </a:solidFill>
                <a:latin typeface="+mn-lt"/>
              </a:rPr>
              <a:t>Redes sociales científicas</a:t>
            </a:r>
          </a:p>
          <a:p>
            <a:pPr marL="742950" indent="-742950" eaLnBrk="1" fontAlgn="auto" hangingPunct="1">
              <a:spcBef>
                <a:spcPts val="0"/>
              </a:spcBef>
              <a:spcAft>
                <a:spcPts val="0"/>
              </a:spcAft>
              <a:buFont typeface="+mj-lt"/>
              <a:buAutoNum type="arabicPeriod"/>
              <a:defRPr/>
            </a:pPr>
            <a:r>
              <a:rPr lang="es-ES" sz="3600" dirty="0">
                <a:solidFill>
                  <a:srgbClr val="C00000"/>
                </a:solidFill>
                <a:latin typeface="+mn-lt"/>
              </a:rPr>
              <a:t>Infomed 2.0 InfoEnlaces</a:t>
            </a:r>
          </a:p>
          <a:p>
            <a:pPr marL="742950" indent="-742950" eaLnBrk="1" fontAlgn="auto" hangingPunct="1">
              <a:spcBef>
                <a:spcPts val="0"/>
              </a:spcBef>
              <a:spcAft>
                <a:spcPts val="0"/>
              </a:spcAft>
              <a:buFont typeface="+mj-lt"/>
              <a:buAutoNum type="arabicPeriod"/>
              <a:defRPr/>
            </a:pPr>
            <a:r>
              <a:rPr lang="es-ES" sz="3600" dirty="0">
                <a:solidFill>
                  <a:schemeClr val="tx2"/>
                </a:solidFill>
                <a:latin typeface="+mn-lt"/>
              </a:rPr>
              <a:t>Plataforma Moodle (actividad docente)</a:t>
            </a:r>
          </a:p>
        </p:txBody>
      </p:sp>
      <p:cxnSp>
        <p:nvCxnSpPr>
          <p:cNvPr id="6" name="Conector recto 5">
            <a:extLst>
              <a:ext uri="{FF2B5EF4-FFF2-40B4-BE49-F238E27FC236}">
                <a16:creationId xmlns:a16="http://schemas.microsoft.com/office/drawing/2014/main" id="{E39145DD-8647-DBF5-0E3E-350F8E0EFB2C}"/>
              </a:ext>
            </a:extLst>
          </p:cNvPr>
          <p:cNvCxnSpPr/>
          <p:nvPr/>
        </p:nvCxnSpPr>
        <p:spPr>
          <a:xfrm flipV="1">
            <a:off x="312738" y="534988"/>
            <a:ext cx="11574462" cy="22225"/>
          </a:xfrm>
          <a:prstGeom prst="line">
            <a:avLst/>
          </a:prstGeom>
        </p:spPr>
        <p:style>
          <a:lnRef idx="1">
            <a:schemeClr val="accent1"/>
          </a:lnRef>
          <a:fillRef idx="0">
            <a:schemeClr val="accent1"/>
          </a:fillRef>
          <a:effectRef idx="0">
            <a:schemeClr val="accent1"/>
          </a:effectRef>
          <a:fontRef idx="minor">
            <a:schemeClr val="tx1"/>
          </a:fontRef>
        </p:style>
      </p:cxnSp>
      <p:sp>
        <p:nvSpPr>
          <p:cNvPr id="5124" name="CuadroTexto 6">
            <a:extLst>
              <a:ext uri="{FF2B5EF4-FFF2-40B4-BE49-F238E27FC236}">
                <a16:creationId xmlns:a16="http://schemas.microsoft.com/office/drawing/2014/main" id="{7F92214E-1E2F-25BD-FB75-5939BE9D5472}"/>
              </a:ext>
            </a:extLst>
          </p:cNvPr>
          <p:cNvSpPr txBox="1">
            <a:spLocks noChangeArrowheads="1"/>
          </p:cNvSpPr>
          <p:nvPr/>
        </p:nvSpPr>
        <p:spPr bwMode="auto">
          <a:xfrm>
            <a:off x="504825" y="177800"/>
            <a:ext cx="11171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s-ES" altLang="es-ES" sz="1800" dirty="0">
                <a:solidFill>
                  <a:schemeClr val="tx2"/>
                </a:solidFill>
              </a:rPr>
              <a:t>Maestría de reumatología                                                                                                                                                          2022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10.jpg"/>
          <p:cNvPicPr>
            <a:picLocks noChangeAspect="1"/>
          </p:cNvPicPr>
          <p:nvPr/>
        </p:nvPicPr>
        <p:blipFill>
          <a:blip r:embed="rId3"/>
          <a:stretch>
            <a:fillRect/>
          </a:stretch>
        </p:blipFill>
        <p:spPr>
          <a:xfrm>
            <a:off x="891540" y="502920"/>
            <a:ext cx="10408920" cy="5852160"/>
          </a:xfrm>
          <a:prstGeom prst="rect">
            <a:avLst/>
          </a:prstGeom>
        </p:spPr>
      </p:pic>
    </p:spTree>
    <p:extLst>
      <p:ext uri="{BB962C8B-B14F-4D97-AF65-F5344CB8AC3E}">
        <p14:creationId xmlns:p14="http://schemas.microsoft.com/office/powerpoint/2010/main" val="3175449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15.jpg"/>
          <p:cNvPicPr>
            <a:picLocks noChangeAspect="1"/>
          </p:cNvPicPr>
          <p:nvPr/>
        </p:nvPicPr>
        <p:blipFill>
          <a:blip r:embed="rId3"/>
          <a:stretch>
            <a:fillRect/>
          </a:stretch>
        </p:blipFill>
        <p:spPr>
          <a:xfrm>
            <a:off x="891540" y="502920"/>
            <a:ext cx="10408920" cy="5852160"/>
          </a:xfrm>
          <a:prstGeom prst="rect">
            <a:avLst/>
          </a:prstGeom>
        </p:spPr>
      </p:pic>
    </p:spTree>
    <p:extLst>
      <p:ext uri="{BB962C8B-B14F-4D97-AF65-F5344CB8AC3E}">
        <p14:creationId xmlns:p14="http://schemas.microsoft.com/office/powerpoint/2010/main" val="2067174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a:extLst>
              <a:ext uri="{FF2B5EF4-FFF2-40B4-BE49-F238E27FC236}">
                <a16:creationId xmlns:a16="http://schemas.microsoft.com/office/drawing/2014/main" id="{D4367C43-4780-21EC-6CE3-1948683DC4E0}"/>
              </a:ext>
            </a:extLst>
          </p:cNvPr>
          <p:cNvCxnSpPr/>
          <p:nvPr/>
        </p:nvCxnSpPr>
        <p:spPr>
          <a:xfrm>
            <a:off x="1774826" y="620713"/>
            <a:ext cx="8569325" cy="0"/>
          </a:xfrm>
          <a:prstGeom prst="line">
            <a:avLst/>
          </a:prstGeom>
        </p:spPr>
        <p:style>
          <a:lnRef idx="1">
            <a:schemeClr val="accent1"/>
          </a:lnRef>
          <a:fillRef idx="0">
            <a:schemeClr val="accent1"/>
          </a:fillRef>
          <a:effectRef idx="0">
            <a:schemeClr val="accent1"/>
          </a:effectRef>
          <a:fontRef idx="minor">
            <a:schemeClr val="tx1"/>
          </a:fontRef>
        </p:style>
      </p:cxnSp>
      <p:sp>
        <p:nvSpPr>
          <p:cNvPr id="4099" name="8 CuadroTexto">
            <a:extLst>
              <a:ext uri="{FF2B5EF4-FFF2-40B4-BE49-F238E27FC236}">
                <a16:creationId xmlns:a16="http://schemas.microsoft.com/office/drawing/2014/main" id="{2A8EC316-0E6F-8240-878C-A3A74FFC4949}"/>
              </a:ext>
            </a:extLst>
          </p:cNvPr>
          <p:cNvSpPr txBox="1">
            <a:spLocks noChangeArrowheads="1"/>
          </p:cNvSpPr>
          <p:nvPr/>
        </p:nvSpPr>
        <p:spPr bwMode="auto">
          <a:xfrm>
            <a:off x="2782888" y="260350"/>
            <a:ext cx="6265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s-CU" dirty="0">
                <a:solidFill>
                  <a:schemeClr val="tx2"/>
                </a:solidFill>
              </a:rPr>
              <a:t>Maestría de reumatología 2022</a:t>
            </a:r>
          </a:p>
        </p:txBody>
      </p:sp>
      <p:sp>
        <p:nvSpPr>
          <p:cNvPr id="2" name="CuadroTexto 1">
            <a:extLst>
              <a:ext uri="{FF2B5EF4-FFF2-40B4-BE49-F238E27FC236}">
                <a16:creationId xmlns:a16="http://schemas.microsoft.com/office/drawing/2014/main" id="{67A75D42-049E-1B21-2EBF-65E32ED67030}"/>
              </a:ext>
            </a:extLst>
          </p:cNvPr>
          <p:cNvSpPr txBox="1"/>
          <p:nvPr/>
        </p:nvSpPr>
        <p:spPr>
          <a:xfrm>
            <a:off x="1631950" y="703263"/>
            <a:ext cx="9036050" cy="4648200"/>
          </a:xfrm>
          <a:prstGeom prst="rect">
            <a:avLst/>
          </a:prstGeom>
          <a:noFill/>
        </p:spPr>
        <p:txBody>
          <a:bodyPr>
            <a:spAutoFit/>
          </a:bodyPr>
          <a:lstStyle/>
          <a:p>
            <a:pPr eaLnBrk="1" hangingPunct="1">
              <a:defRPr/>
            </a:pPr>
            <a:r>
              <a:rPr lang="es-ES" sz="4000" b="1" dirty="0">
                <a:solidFill>
                  <a:schemeClr val="tx2"/>
                </a:solidFill>
              </a:rPr>
              <a:t>Como se evaluaba la actividad científica anteriormente [currículo vité]</a:t>
            </a:r>
          </a:p>
          <a:p>
            <a:pPr marL="571500" indent="-571500">
              <a:buFont typeface="Arial" panose="020B0604020202020204" pitchFamily="34" charset="0"/>
              <a:buChar char="•"/>
              <a:defRPr/>
            </a:pPr>
            <a:r>
              <a:rPr lang="es-ES" sz="3600" b="1" dirty="0">
                <a:solidFill>
                  <a:schemeClr val="tx2"/>
                </a:solidFill>
              </a:rPr>
              <a:t>Por la cantidad de artículos científicos que publicaba un autor en revistas de ciencias de la salud.</a:t>
            </a:r>
          </a:p>
          <a:p>
            <a:pPr marL="571500" indent="-571500">
              <a:buFont typeface="Arial" panose="020B0604020202020204" pitchFamily="34" charset="0"/>
              <a:buChar char="•"/>
              <a:defRPr/>
            </a:pPr>
            <a:r>
              <a:rPr lang="es-ES" sz="3600" b="1" dirty="0">
                <a:solidFill>
                  <a:schemeClr val="tx2"/>
                </a:solidFill>
              </a:rPr>
              <a:t>Mientras más artículos publicabas, más reconocido era entre el universo de las ciencias médicas médico.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a:extLst>
              <a:ext uri="{FF2B5EF4-FFF2-40B4-BE49-F238E27FC236}">
                <a16:creationId xmlns:a16="http://schemas.microsoft.com/office/drawing/2014/main" id="{0E6A3414-5630-139E-CB8D-6AAAA03E2D8A}"/>
              </a:ext>
            </a:extLst>
          </p:cNvPr>
          <p:cNvCxnSpPr/>
          <p:nvPr/>
        </p:nvCxnSpPr>
        <p:spPr>
          <a:xfrm>
            <a:off x="1774826" y="620713"/>
            <a:ext cx="8569325" cy="0"/>
          </a:xfrm>
          <a:prstGeom prst="line">
            <a:avLst/>
          </a:prstGeom>
        </p:spPr>
        <p:style>
          <a:lnRef idx="1">
            <a:schemeClr val="accent1"/>
          </a:lnRef>
          <a:fillRef idx="0">
            <a:schemeClr val="accent1"/>
          </a:fillRef>
          <a:effectRef idx="0">
            <a:schemeClr val="accent1"/>
          </a:effectRef>
          <a:fontRef idx="minor">
            <a:schemeClr val="tx1"/>
          </a:fontRef>
        </p:style>
      </p:cxnSp>
      <p:sp>
        <p:nvSpPr>
          <p:cNvPr id="5123" name="8 CuadroTexto">
            <a:extLst>
              <a:ext uri="{FF2B5EF4-FFF2-40B4-BE49-F238E27FC236}">
                <a16:creationId xmlns:a16="http://schemas.microsoft.com/office/drawing/2014/main" id="{0BC10DEA-5505-1B2D-4786-D27AB61B710C}"/>
              </a:ext>
            </a:extLst>
          </p:cNvPr>
          <p:cNvSpPr txBox="1">
            <a:spLocks noChangeArrowheads="1"/>
          </p:cNvSpPr>
          <p:nvPr/>
        </p:nvSpPr>
        <p:spPr bwMode="auto">
          <a:xfrm>
            <a:off x="2782888" y="260350"/>
            <a:ext cx="6265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s-CU" dirty="0">
                <a:solidFill>
                  <a:schemeClr val="tx2"/>
                </a:solidFill>
              </a:rPr>
              <a:t>Maestría de reumatología 2022</a:t>
            </a:r>
          </a:p>
        </p:txBody>
      </p:sp>
      <p:sp>
        <p:nvSpPr>
          <p:cNvPr id="2" name="CuadroTexto 1">
            <a:extLst>
              <a:ext uri="{FF2B5EF4-FFF2-40B4-BE49-F238E27FC236}">
                <a16:creationId xmlns:a16="http://schemas.microsoft.com/office/drawing/2014/main" id="{CEA68DC4-DC81-85B3-FBC4-D60321EF4F1F}"/>
              </a:ext>
            </a:extLst>
          </p:cNvPr>
          <p:cNvSpPr txBox="1"/>
          <p:nvPr/>
        </p:nvSpPr>
        <p:spPr>
          <a:xfrm>
            <a:off x="1631951" y="836614"/>
            <a:ext cx="8856663" cy="5140325"/>
          </a:xfrm>
          <a:prstGeom prst="rect">
            <a:avLst/>
          </a:prstGeom>
          <a:noFill/>
        </p:spPr>
        <p:txBody>
          <a:bodyPr>
            <a:spAutoFit/>
          </a:bodyPr>
          <a:lstStyle/>
          <a:p>
            <a:pPr eaLnBrk="1" hangingPunct="1">
              <a:defRPr/>
            </a:pPr>
            <a:r>
              <a:rPr lang="es-ES" sz="4000" b="1" dirty="0">
                <a:solidFill>
                  <a:schemeClr val="tx2"/>
                </a:solidFill>
              </a:rPr>
              <a:t>Índice de Jorge </a:t>
            </a:r>
            <a:r>
              <a:rPr lang="es-ES" sz="4000" b="1" dirty="0" err="1">
                <a:solidFill>
                  <a:schemeClr val="tx2"/>
                </a:solidFill>
              </a:rPr>
              <a:t>Hirsch</a:t>
            </a:r>
            <a:r>
              <a:rPr lang="es-ES" sz="4000" b="1" dirty="0">
                <a:solidFill>
                  <a:schemeClr val="tx2"/>
                </a:solidFill>
              </a:rPr>
              <a:t>  [índice H]</a:t>
            </a:r>
          </a:p>
          <a:p>
            <a:pPr marL="571500" indent="-571500">
              <a:buFont typeface="Arial" panose="020B0604020202020204" pitchFamily="34" charset="0"/>
              <a:buChar char="•"/>
              <a:defRPr/>
            </a:pPr>
            <a:r>
              <a:rPr lang="es-ES" sz="3600" b="1" dirty="0">
                <a:solidFill>
                  <a:schemeClr val="tx2"/>
                </a:solidFill>
              </a:rPr>
              <a:t>Método ´moderno de medir la productividad de los científicos y centro de investigación</a:t>
            </a:r>
          </a:p>
          <a:p>
            <a:pPr marL="571500" indent="-571500">
              <a:buFont typeface="Arial" panose="020B0604020202020204" pitchFamily="34" charset="0"/>
              <a:buChar char="•"/>
              <a:defRPr/>
            </a:pPr>
            <a:r>
              <a:rPr lang="es-ES" sz="3600" b="1" dirty="0">
                <a:solidFill>
                  <a:schemeClr val="tx2"/>
                </a:solidFill>
              </a:rPr>
              <a:t>Relaciona la producción científica de la persona o el centro con la cantidad de veces que han sido citados sus artículo en las referencias bibliográficas de nuevos documentos científicos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a:extLst>
              <a:ext uri="{FF2B5EF4-FFF2-40B4-BE49-F238E27FC236}">
                <a16:creationId xmlns:a16="http://schemas.microsoft.com/office/drawing/2014/main" id="{52120C00-4C82-FF61-3369-FE1907337AFC}"/>
              </a:ext>
            </a:extLst>
          </p:cNvPr>
          <p:cNvCxnSpPr/>
          <p:nvPr/>
        </p:nvCxnSpPr>
        <p:spPr>
          <a:xfrm>
            <a:off x="1774826" y="492697"/>
            <a:ext cx="8569325" cy="0"/>
          </a:xfrm>
          <a:prstGeom prst="line">
            <a:avLst/>
          </a:prstGeom>
        </p:spPr>
        <p:style>
          <a:lnRef idx="1">
            <a:schemeClr val="accent1"/>
          </a:lnRef>
          <a:fillRef idx="0">
            <a:schemeClr val="accent1"/>
          </a:fillRef>
          <a:effectRef idx="0">
            <a:schemeClr val="accent1"/>
          </a:effectRef>
          <a:fontRef idx="minor">
            <a:schemeClr val="tx1"/>
          </a:fontRef>
        </p:style>
      </p:cxnSp>
      <p:sp>
        <p:nvSpPr>
          <p:cNvPr id="6147" name="8 CuadroTexto">
            <a:extLst>
              <a:ext uri="{FF2B5EF4-FFF2-40B4-BE49-F238E27FC236}">
                <a16:creationId xmlns:a16="http://schemas.microsoft.com/office/drawing/2014/main" id="{C547C897-7BFE-0C3C-A75F-9A6B9F7AE644}"/>
              </a:ext>
            </a:extLst>
          </p:cNvPr>
          <p:cNvSpPr txBox="1">
            <a:spLocks noChangeArrowheads="1"/>
          </p:cNvSpPr>
          <p:nvPr/>
        </p:nvSpPr>
        <p:spPr bwMode="auto">
          <a:xfrm>
            <a:off x="2782888" y="114046"/>
            <a:ext cx="6265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s-CU" dirty="0">
                <a:solidFill>
                  <a:schemeClr val="tx2"/>
                </a:solidFill>
              </a:rPr>
              <a:t>Maestría de reumatología 2022</a:t>
            </a:r>
          </a:p>
        </p:txBody>
      </p:sp>
      <p:graphicFrame>
        <p:nvGraphicFramePr>
          <p:cNvPr id="3" name="Tabla 2">
            <a:extLst>
              <a:ext uri="{FF2B5EF4-FFF2-40B4-BE49-F238E27FC236}">
                <a16:creationId xmlns:a16="http://schemas.microsoft.com/office/drawing/2014/main" id="{F0711BE8-4E1B-E961-5725-14049FF896C2}"/>
              </a:ext>
            </a:extLst>
          </p:cNvPr>
          <p:cNvGraphicFramePr>
            <a:graphicFrameLocks noGrp="1"/>
          </p:cNvGraphicFramePr>
          <p:nvPr/>
        </p:nvGraphicFramePr>
        <p:xfrm>
          <a:off x="4070350" y="1196975"/>
          <a:ext cx="3321050" cy="4637350"/>
        </p:xfrm>
        <a:graphic>
          <a:graphicData uri="http://schemas.openxmlformats.org/drawingml/2006/table">
            <a:tbl>
              <a:tblPr firstRow="1" bandRow="1">
                <a:tableStyleId>{5940675A-B579-460E-94D1-54222C63F5DA}</a:tableStyleId>
              </a:tblPr>
              <a:tblGrid>
                <a:gridCol w="1387901">
                  <a:extLst>
                    <a:ext uri="{9D8B030D-6E8A-4147-A177-3AD203B41FA5}">
                      <a16:colId xmlns:a16="http://schemas.microsoft.com/office/drawing/2014/main" val="20000"/>
                    </a:ext>
                  </a:extLst>
                </a:gridCol>
                <a:gridCol w="1933149">
                  <a:extLst>
                    <a:ext uri="{9D8B030D-6E8A-4147-A177-3AD203B41FA5}">
                      <a16:colId xmlns:a16="http://schemas.microsoft.com/office/drawing/2014/main" val="20001"/>
                    </a:ext>
                  </a:extLst>
                </a:gridCol>
              </a:tblGrid>
              <a:tr h="700960">
                <a:tc>
                  <a:txBody>
                    <a:bodyPr/>
                    <a:lstStyle/>
                    <a:p>
                      <a:pPr algn="ctr"/>
                      <a:r>
                        <a:rPr lang="es-ES" sz="2000" b="1" dirty="0"/>
                        <a:t>No de artículos</a:t>
                      </a:r>
                    </a:p>
                  </a:txBody>
                  <a:tcPr marL="91399" marR="91399"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a:t>Veces que han sido citados</a:t>
                      </a:r>
                    </a:p>
                  </a:txBody>
                  <a:tcPr marL="91399" marR="91399" marT="45704" marB="45704"/>
                </a:tc>
                <a:extLst>
                  <a:ext uri="{0D108BD9-81ED-4DB2-BD59-A6C34878D82A}">
                    <a16:rowId xmlns:a16="http://schemas.microsoft.com/office/drawing/2014/main" val="10000"/>
                  </a:ext>
                </a:extLst>
              </a:tr>
              <a:tr h="396184">
                <a:tc>
                  <a:txBody>
                    <a:bodyPr/>
                    <a:lstStyle/>
                    <a:p>
                      <a:pPr algn="ctr"/>
                      <a:r>
                        <a:rPr lang="es-ES" sz="2000" b="1" dirty="0"/>
                        <a:t>1</a:t>
                      </a:r>
                    </a:p>
                  </a:txBody>
                  <a:tcPr marL="91399" marR="91399" marT="45704" marB="45704"/>
                </a:tc>
                <a:tc>
                  <a:txBody>
                    <a:bodyPr/>
                    <a:lstStyle/>
                    <a:p>
                      <a:pPr algn="ctr"/>
                      <a:r>
                        <a:rPr lang="es-ES" sz="2000" b="1" dirty="0"/>
                        <a:t>9</a:t>
                      </a:r>
                    </a:p>
                  </a:txBody>
                  <a:tcPr marL="91399" marR="91399" marT="45704" marB="45704"/>
                </a:tc>
                <a:extLst>
                  <a:ext uri="{0D108BD9-81ED-4DB2-BD59-A6C34878D82A}">
                    <a16:rowId xmlns:a16="http://schemas.microsoft.com/office/drawing/2014/main" val="10001"/>
                  </a:ext>
                </a:extLst>
              </a:tr>
              <a:tr h="396184">
                <a:tc>
                  <a:txBody>
                    <a:bodyPr/>
                    <a:lstStyle/>
                    <a:p>
                      <a:pPr algn="ctr"/>
                      <a:r>
                        <a:rPr lang="es-ES" sz="2000" b="1" dirty="0"/>
                        <a:t>2</a:t>
                      </a:r>
                    </a:p>
                  </a:txBody>
                  <a:tcPr marL="91399" marR="91399" marT="45704" marB="45704"/>
                </a:tc>
                <a:tc>
                  <a:txBody>
                    <a:bodyPr/>
                    <a:lstStyle/>
                    <a:p>
                      <a:pPr algn="ctr"/>
                      <a:r>
                        <a:rPr lang="es-ES" sz="2000" b="1" dirty="0"/>
                        <a:t>8</a:t>
                      </a:r>
                    </a:p>
                  </a:txBody>
                  <a:tcPr marL="91399" marR="91399" marT="45704" marB="45704"/>
                </a:tc>
                <a:extLst>
                  <a:ext uri="{0D108BD9-81ED-4DB2-BD59-A6C34878D82A}">
                    <a16:rowId xmlns:a16="http://schemas.microsoft.com/office/drawing/2014/main" val="10002"/>
                  </a:ext>
                </a:extLst>
              </a:tr>
              <a:tr h="396184">
                <a:tc>
                  <a:txBody>
                    <a:bodyPr/>
                    <a:lstStyle/>
                    <a:p>
                      <a:pPr algn="ctr"/>
                      <a:r>
                        <a:rPr lang="es-ES" sz="2000" b="1" dirty="0"/>
                        <a:t>3</a:t>
                      </a:r>
                    </a:p>
                  </a:txBody>
                  <a:tcPr marL="91399" marR="91399" marT="45704" marB="45704"/>
                </a:tc>
                <a:tc>
                  <a:txBody>
                    <a:bodyPr/>
                    <a:lstStyle/>
                    <a:p>
                      <a:pPr algn="ctr"/>
                      <a:r>
                        <a:rPr lang="es-ES" sz="2000" b="1" dirty="0"/>
                        <a:t>7</a:t>
                      </a:r>
                    </a:p>
                  </a:txBody>
                  <a:tcPr marL="91399" marR="91399" marT="45704" marB="45704"/>
                </a:tc>
                <a:extLst>
                  <a:ext uri="{0D108BD9-81ED-4DB2-BD59-A6C34878D82A}">
                    <a16:rowId xmlns:a16="http://schemas.microsoft.com/office/drawing/2014/main" val="10003"/>
                  </a:ext>
                </a:extLst>
              </a:tr>
              <a:tr h="396184">
                <a:tc>
                  <a:txBody>
                    <a:bodyPr/>
                    <a:lstStyle/>
                    <a:p>
                      <a:pPr algn="ctr"/>
                      <a:r>
                        <a:rPr lang="es-ES" sz="2000" b="1" dirty="0"/>
                        <a:t>4</a:t>
                      </a:r>
                    </a:p>
                  </a:txBody>
                  <a:tcPr marL="91399" marR="91399" marT="45704" marB="45704"/>
                </a:tc>
                <a:tc>
                  <a:txBody>
                    <a:bodyPr/>
                    <a:lstStyle/>
                    <a:p>
                      <a:pPr algn="ctr"/>
                      <a:r>
                        <a:rPr lang="es-ES" sz="2000" b="1" dirty="0"/>
                        <a:t>6</a:t>
                      </a:r>
                    </a:p>
                  </a:txBody>
                  <a:tcPr marL="91399" marR="91399" marT="45704" marB="45704"/>
                </a:tc>
                <a:extLst>
                  <a:ext uri="{0D108BD9-81ED-4DB2-BD59-A6C34878D82A}">
                    <a16:rowId xmlns:a16="http://schemas.microsoft.com/office/drawing/2014/main" val="10004"/>
                  </a:ext>
                </a:extLst>
              </a:tr>
              <a:tr h="396184">
                <a:tc>
                  <a:txBody>
                    <a:bodyPr/>
                    <a:lstStyle/>
                    <a:p>
                      <a:pPr algn="ctr"/>
                      <a:r>
                        <a:rPr lang="es-ES" sz="2000" b="1" dirty="0"/>
                        <a:t>5</a:t>
                      </a:r>
                    </a:p>
                  </a:txBody>
                  <a:tcPr marL="91399" marR="91399" marT="45704" marB="45704">
                    <a:solidFill>
                      <a:srgbClr val="FFFF00"/>
                    </a:solidFill>
                  </a:tcPr>
                </a:tc>
                <a:tc>
                  <a:txBody>
                    <a:bodyPr/>
                    <a:lstStyle/>
                    <a:p>
                      <a:pPr algn="ctr"/>
                      <a:r>
                        <a:rPr lang="es-ES" sz="2000" b="1" dirty="0"/>
                        <a:t>5</a:t>
                      </a:r>
                    </a:p>
                  </a:txBody>
                  <a:tcPr marL="91399" marR="91399" marT="45704" marB="45704">
                    <a:solidFill>
                      <a:srgbClr val="FFFF00"/>
                    </a:solidFill>
                  </a:tcPr>
                </a:tc>
                <a:extLst>
                  <a:ext uri="{0D108BD9-81ED-4DB2-BD59-A6C34878D82A}">
                    <a16:rowId xmlns:a16="http://schemas.microsoft.com/office/drawing/2014/main" val="10005"/>
                  </a:ext>
                </a:extLst>
              </a:tr>
              <a:tr h="370470">
                <a:tc>
                  <a:txBody>
                    <a:bodyPr/>
                    <a:lstStyle/>
                    <a:p>
                      <a:pPr algn="ctr"/>
                      <a:r>
                        <a:rPr lang="es-ES" sz="1800" b="1" dirty="0"/>
                        <a:t>6</a:t>
                      </a:r>
                    </a:p>
                  </a:txBody>
                  <a:tcPr marL="91399" marR="91399" marT="45704" marB="45704">
                    <a:solidFill>
                      <a:schemeClr val="bg1"/>
                    </a:solidFill>
                  </a:tcPr>
                </a:tc>
                <a:tc>
                  <a:txBody>
                    <a:bodyPr/>
                    <a:lstStyle/>
                    <a:p>
                      <a:pPr algn="ctr"/>
                      <a:r>
                        <a:rPr lang="es-ES" sz="1800" b="1" dirty="0"/>
                        <a:t>4</a:t>
                      </a:r>
                    </a:p>
                  </a:txBody>
                  <a:tcPr marL="91399" marR="91399" marT="45704" marB="45704">
                    <a:solidFill>
                      <a:schemeClr val="bg1"/>
                    </a:solidFill>
                  </a:tcPr>
                </a:tc>
                <a:extLst>
                  <a:ext uri="{0D108BD9-81ED-4DB2-BD59-A6C34878D82A}">
                    <a16:rowId xmlns:a16="http://schemas.microsoft.com/office/drawing/2014/main" val="10006"/>
                  </a:ext>
                </a:extLst>
              </a:tr>
              <a:tr h="396184">
                <a:tc>
                  <a:txBody>
                    <a:bodyPr/>
                    <a:lstStyle/>
                    <a:p>
                      <a:pPr algn="ctr"/>
                      <a:r>
                        <a:rPr lang="es-ES" sz="2000" b="1" dirty="0"/>
                        <a:t>7</a:t>
                      </a:r>
                    </a:p>
                  </a:txBody>
                  <a:tcPr marL="91399" marR="91399" marT="45704" marB="45704"/>
                </a:tc>
                <a:tc>
                  <a:txBody>
                    <a:bodyPr/>
                    <a:lstStyle/>
                    <a:p>
                      <a:pPr algn="ctr"/>
                      <a:r>
                        <a:rPr lang="es-ES" sz="2000" b="1" dirty="0"/>
                        <a:t>3</a:t>
                      </a:r>
                    </a:p>
                  </a:txBody>
                  <a:tcPr marL="91399" marR="91399" marT="45704" marB="45704"/>
                </a:tc>
                <a:extLst>
                  <a:ext uri="{0D108BD9-81ED-4DB2-BD59-A6C34878D82A}">
                    <a16:rowId xmlns:a16="http://schemas.microsoft.com/office/drawing/2014/main" val="10007"/>
                  </a:ext>
                </a:extLst>
              </a:tr>
              <a:tr h="396184">
                <a:tc>
                  <a:txBody>
                    <a:bodyPr/>
                    <a:lstStyle/>
                    <a:p>
                      <a:pPr algn="ctr"/>
                      <a:r>
                        <a:rPr lang="es-ES" sz="2000" b="1" dirty="0"/>
                        <a:t>8</a:t>
                      </a:r>
                    </a:p>
                  </a:txBody>
                  <a:tcPr marL="91399" marR="91399" marT="45704" marB="45704"/>
                </a:tc>
                <a:tc>
                  <a:txBody>
                    <a:bodyPr/>
                    <a:lstStyle/>
                    <a:p>
                      <a:pPr algn="ctr"/>
                      <a:r>
                        <a:rPr lang="es-ES" sz="2000" b="1" dirty="0"/>
                        <a:t>2</a:t>
                      </a:r>
                    </a:p>
                  </a:txBody>
                  <a:tcPr marL="91399" marR="91399" marT="45704" marB="45704"/>
                </a:tc>
                <a:extLst>
                  <a:ext uri="{0D108BD9-81ED-4DB2-BD59-A6C34878D82A}">
                    <a16:rowId xmlns:a16="http://schemas.microsoft.com/office/drawing/2014/main" val="10008"/>
                  </a:ext>
                </a:extLst>
              </a:tr>
              <a:tr h="396184">
                <a:tc>
                  <a:txBody>
                    <a:bodyPr/>
                    <a:lstStyle/>
                    <a:p>
                      <a:pPr algn="ctr"/>
                      <a:r>
                        <a:rPr lang="es-ES" sz="2000" b="1" dirty="0"/>
                        <a:t>9</a:t>
                      </a:r>
                    </a:p>
                  </a:txBody>
                  <a:tcPr marL="91399" marR="91399" marT="45704" marB="45704"/>
                </a:tc>
                <a:tc>
                  <a:txBody>
                    <a:bodyPr/>
                    <a:lstStyle/>
                    <a:p>
                      <a:pPr algn="ctr"/>
                      <a:r>
                        <a:rPr lang="es-ES" sz="2000" b="1" dirty="0"/>
                        <a:t>1</a:t>
                      </a:r>
                    </a:p>
                  </a:txBody>
                  <a:tcPr marL="91399" marR="91399" marT="45704" marB="45704"/>
                </a:tc>
                <a:extLst>
                  <a:ext uri="{0D108BD9-81ED-4DB2-BD59-A6C34878D82A}">
                    <a16:rowId xmlns:a16="http://schemas.microsoft.com/office/drawing/2014/main" val="10009"/>
                  </a:ext>
                </a:extLst>
              </a:tr>
              <a:tr h="396184">
                <a:tc>
                  <a:txBody>
                    <a:bodyPr/>
                    <a:lstStyle/>
                    <a:p>
                      <a:pPr algn="ctr"/>
                      <a:r>
                        <a:rPr lang="es-ES" sz="2000" b="1" dirty="0"/>
                        <a:t>10</a:t>
                      </a:r>
                    </a:p>
                  </a:txBody>
                  <a:tcPr marL="91399" marR="91399" marT="45704" marB="45704"/>
                </a:tc>
                <a:tc>
                  <a:txBody>
                    <a:bodyPr/>
                    <a:lstStyle/>
                    <a:p>
                      <a:pPr algn="ctr"/>
                      <a:r>
                        <a:rPr lang="es-ES" sz="2000" b="1" dirty="0"/>
                        <a:t>0</a:t>
                      </a:r>
                    </a:p>
                  </a:txBody>
                  <a:tcPr marL="91399" marR="91399" marT="45704" marB="45704"/>
                </a:tc>
                <a:extLst>
                  <a:ext uri="{0D108BD9-81ED-4DB2-BD59-A6C34878D82A}">
                    <a16:rowId xmlns:a16="http://schemas.microsoft.com/office/drawing/2014/main" val="10010"/>
                  </a:ext>
                </a:extLst>
              </a:tr>
            </a:tbl>
          </a:graphicData>
        </a:graphic>
      </p:graphicFrame>
      <p:sp>
        <p:nvSpPr>
          <p:cNvPr id="6186" name="CuadroTexto 3">
            <a:extLst>
              <a:ext uri="{FF2B5EF4-FFF2-40B4-BE49-F238E27FC236}">
                <a16:creationId xmlns:a16="http://schemas.microsoft.com/office/drawing/2014/main" id="{00E53EAF-D4DA-1E78-DF82-3F3B96CDEF39}"/>
              </a:ext>
            </a:extLst>
          </p:cNvPr>
          <p:cNvSpPr txBox="1">
            <a:spLocks noChangeArrowheads="1"/>
          </p:cNvSpPr>
          <p:nvPr/>
        </p:nvSpPr>
        <p:spPr bwMode="auto">
          <a:xfrm>
            <a:off x="1703389" y="549276"/>
            <a:ext cx="73453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s-CU" sz="3200" b="1" dirty="0">
                <a:solidFill>
                  <a:schemeClr val="tx2"/>
                </a:solidFill>
              </a:rPr>
              <a:t>Cálculo del “índice H” de un investigador</a:t>
            </a:r>
          </a:p>
        </p:txBody>
      </p:sp>
      <p:sp>
        <p:nvSpPr>
          <p:cNvPr id="6187" name="CuadroTexto 5">
            <a:extLst>
              <a:ext uri="{FF2B5EF4-FFF2-40B4-BE49-F238E27FC236}">
                <a16:creationId xmlns:a16="http://schemas.microsoft.com/office/drawing/2014/main" id="{9D4E6697-E81E-CA90-E3A5-AA42ED94D6D5}"/>
              </a:ext>
            </a:extLst>
          </p:cNvPr>
          <p:cNvSpPr txBox="1">
            <a:spLocks noChangeArrowheads="1"/>
          </p:cNvSpPr>
          <p:nvPr/>
        </p:nvSpPr>
        <p:spPr bwMode="auto">
          <a:xfrm>
            <a:off x="1524000" y="5765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s-CU" sz="2400" b="1" dirty="0">
                <a:solidFill>
                  <a:schemeClr val="tx2"/>
                </a:solidFill>
              </a:rPr>
              <a:t>El índice H de este investigador es de 5, pues ha publicado al menos 5 artículos que han sido citado 5 veces en nuevas referencias bibliográficas de documentos científicos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12738" y="977900"/>
            <a:ext cx="11879262" cy="1138238"/>
          </a:xfrm>
          <a:prstGeom prst="rect">
            <a:avLst/>
          </a:prstGeom>
          <a:noFill/>
        </p:spPr>
        <p:txBody>
          <a:bodyPr>
            <a:spAutoFit/>
          </a:bodyPr>
          <a:lstStyle/>
          <a:p>
            <a:pPr marL="742950" marR="0" lvl="0" indent="-742950" algn="l" defTabSz="914400" rtl="0" eaLnBrk="1" fontAlgn="auto" latinLnBrk="0" hangingPunct="1">
              <a:lnSpc>
                <a:spcPct val="100000"/>
              </a:lnSpc>
              <a:spcBef>
                <a:spcPts val="0"/>
              </a:spcBef>
              <a:spcAft>
                <a:spcPts val="0"/>
              </a:spcAft>
              <a:buClrTx/>
              <a:buSzTx/>
              <a:buFontTx/>
              <a:buNone/>
              <a:tabLst/>
              <a:defRPr/>
            </a:pPr>
            <a:endParaRPr kumimoji="0" lang="es-ES" sz="36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s-ES" sz="3200" b="0" i="1" u="none" strike="noStrike" kern="1200" cap="none" spc="0" normalizeH="0" baseline="0" noProof="0" dirty="0">
              <a:ln>
                <a:noFill/>
              </a:ln>
              <a:solidFill>
                <a:srgbClr val="44546A"/>
              </a:solidFill>
              <a:effectLst/>
              <a:uLnTx/>
              <a:uFillTx/>
              <a:latin typeface="Calibri"/>
              <a:ea typeface="+mn-ea"/>
              <a:cs typeface="+mn-cs"/>
            </a:endParaRPr>
          </a:p>
        </p:txBody>
      </p:sp>
      <p:cxnSp>
        <p:nvCxnSpPr>
          <p:cNvPr id="6" name="Conector recto 5"/>
          <p:cNvCxnSpPr/>
          <p:nvPr/>
        </p:nvCxnSpPr>
        <p:spPr>
          <a:xfrm flipV="1">
            <a:off x="312738" y="534988"/>
            <a:ext cx="11574462" cy="22225"/>
          </a:xfrm>
          <a:prstGeom prst="line">
            <a:avLst/>
          </a:prstGeom>
        </p:spPr>
        <p:style>
          <a:lnRef idx="1">
            <a:schemeClr val="accent1"/>
          </a:lnRef>
          <a:fillRef idx="0">
            <a:schemeClr val="accent1"/>
          </a:fillRef>
          <a:effectRef idx="0">
            <a:schemeClr val="accent1"/>
          </a:effectRef>
          <a:fontRef idx="minor">
            <a:schemeClr val="tx1"/>
          </a:fontRef>
        </p:style>
      </p:cxnSp>
      <p:sp>
        <p:nvSpPr>
          <p:cNvPr id="25604" name="CuadroTexto 6"/>
          <p:cNvSpPr txBox="1">
            <a:spLocks noChangeArrowheads="1"/>
          </p:cNvSpPr>
          <p:nvPr/>
        </p:nvSpPr>
        <p:spPr bwMode="auto">
          <a:xfrm>
            <a:off x="504825" y="177800"/>
            <a:ext cx="11483975" cy="369888"/>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1800" b="0" i="0" u="none" strike="noStrike" kern="1200" cap="none" spc="0" normalizeH="0" baseline="0" noProof="0">
                <a:ln>
                  <a:noFill/>
                </a:ln>
                <a:solidFill>
                  <a:srgbClr val="44546A"/>
                </a:solidFill>
                <a:effectLst/>
                <a:uLnTx/>
                <a:uFillTx/>
                <a:latin typeface="Calibri"/>
                <a:ea typeface="+mn-ea"/>
                <a:cs typeface="+mn-cs"/>
              </a:rPr>
              <a:t>Consejo Científico   Facultad de Ciencias Médicas Miguel Enríquez                                                   17 de febrero de 2021</a:t>
            </a:r>
          </a:p>
        </p:txBody>
      </p:sp>
      <p:pic>
        <p:nvPicPr>
          <p:cNvPr id="25605" name="4 Imagen" descr="vancouver.jpg"/>
          <p:cNvPicPr>
            <a:picLocks noChangeAspect="1"/>
          </p:cNvPicPr>
          <p:nvPr/>
        </p:nvPicPr>
        <p:blipFill>
          <a:blip r:embed="rId3"/>
          <a:srcRect/>
          <a:stretch>
            <a:fillRect/>
          </a:stretch>
        </p:blipFill>
        <p:spPr bwMode="auto">
          <a:xfrm>
            <a:off x="-203200" y="0"/>
            <a:ext cx="12192000" cy="6858000"/>
          </a:xfrm>
          <a:prstGeom prst="rect">
            <a:avLst/>
          </a:prstGeom>
          <a:noFill/>
          <a:ln w="9525">
            <a:noFill/>
            <a:miter lim="800000"/>
            <a:headEnd/>
            <a:tailEnd/>
          </a:ln>
        </p:spPr>
      </p:pic>
      <p:sp>
        <p:nvSpPr>
          <p:cNvPr id="25606" name="6 CuadroTexto"/>
          <p:cNvSpPr txBox="1">
            <a:spLocks noChangeArrowheads="1"/>
          </p:cNvSpPr>
          <p:nvPr/>
        </p:nvSpPr>
        <p:spPr bwMode="auto">
          <a:xfrm>
            <a:off x="1524000" y="447675"/>
            <a:ext cx="9834563" cy="646113"/>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3600" b="1" i="0" u="none" strike="noStrike" kern="1200" cap="none" spc="0" normalizeH="0" baseline="0" noProof="0">
                <a:ln>
                  <a:noFill/>
                </a:ln>
                <a:solidFill>
                  <a:prstClr val="black"/>
                </a:solidFill>
                <a:effectLst/>
                <a:uLnTx/>
                <a:uFillTx/>
                <a:latin typeface="Calibri"/>
                <a:ea typeface="+mn-ea"/>
                <a:cs typeface="+mn-cs"/>
              </a:rPr>
              <a:t>5. Las Normas de Vancouver</a:t>
            </a:r>
          </a:p>
        </p:txBody>
      </p:sp>
      <p:sp>
        <p:nvSpPr>
          <p:cNvPr id="25607" name="CuadroTexto 1"/>
          <p:cNvSpPr txBox="1">
            <a:spLocks noChangeArrowheads="1"/>
          </p:cNvSpPr>
          <p:nvPr/>
        </p:nvSpPr>
        <p:spPr bwMode="auto">
          <a:xfrm>
            <a:off x="-203200" y="6143625"/>
            <a:ext cx="12192000" cy="33813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altLang="es-ES" sz="1600" b="0" i="0" u="sng" strike="noStrike" kern="1200" cap="none" spc="0" normalizeH="0" baseline="0" noProof="0">
                <a:ln>
                  <a:noFill/>
                </a:ln>
                <a:solidFill>
                  <a:prstClr val="white"/>
                </a:solidFill>
                <a:effectLst/>
                <a:uLnTx/>
                <a:uFillTx/>
                <a:latin typeface="Calibri"/>
                <a:ea typeface="+mn-ea"/>
                <a:cs typeface="+mn-cs"/>
                <a:hlinkClick r:id="rId4"/>
              </a:rPr>
              <a:t>https://blogs.sld.cu/reumatologia/2019/05/16/ejemplos-de-normas-de-vancouver-y-otros-estilos-de-redactar-referencias-bibliograficas/</a:t>
            </a:r>
            <a:r>
              <a:rPr kumimoji="0" lang="es-ES_tradnl" altLang="es-ES" sz="1600" b="0" i="0" u="none" strike="noStrike" kern="1200" cap="none" spc="0" normalizeH="0" baseline="0" noProof="0">
                <a:ln>
                  <a:noFill/>
                </a:ln>
                <a:solidFill>
                  <a:prstClr val="white"/>
                </a:solidFill>
                <a:effectLst/>
                <a:uLnTx/>
                <a:uFillTx/>
                <a:latin typeface="Calibri"/>
                <a:ea typeface="+mn-ea"/>
                <a:cs typeface="+mn-cs"/>
              </a:rPr>
              <a:t> </a:t>
            </a:r>
            <a:endParaRPr kumimoji="0" lang="es-ES" altLang="es-ES" sz="1600" b="0" i="0" u="sng"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CuadroTexto"/>
          <p:cNvSpPr txBox="1">
            <a:spLocks noChangeArrowheads="1"/>
          </p:cNvSpPr>
          <p:nvPr/>
        </p:nvSpPr>
        <p:spPr bwMode="auto">
          <a:xfrm>
            <a:off x="0" y="0"/>
            <a:ext cx="12192000" cy="729430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rPr>
              <a:t>Orden de importancia de los datos que incluyen las citas de revistas impresas en las NV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1-Apellidos y siglas del nombre de los autores (hasta 6, + et 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2-Nombre del artículo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3-Nombre de la revista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4-año (punto y coma)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5-volumen (en número arábigo)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6-Número (entre paréntesis final con dos puntos)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7-Páginas (separadas por un guion corto: 132-37)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CuadroTexto"/>
          <p:cNvSpPr txBox="1">
            <a:spLocks noChangeArrowheads="1"/>
          </p:cNvSpPr>
          <p:nvPr/>
        </p:nvSpPr>
        <p:spPr bwMode="auto">
          <a:xfrm>
            <a:off x="0" y="1"/>
            <a:ext cx="12192000" cy="73564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rPr>
              <a:t>Orden de importancia de los datos que incluyen las citas de revistas impresas en las NV: ejemplos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err="1">
                <a:ln>
                  <a:noFill/>
                </a:ln>
                <a:solidFill>
                  <a:srgbClr val="44546A"/>
                </a:solidFill>
                <a:effectLst/>
                <a:uLnTx/>
                <a:uFillTx/>
                <a:latin typeface="Calibri" pitchFamily="34" charset="0"/>
                <a:ea typeface="+mn-ea"/>
                <a:cs typeface="+mn-cs"/>
              </a:rPr>
              <a:t>Ej</a:t>
            </a: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Torres E, López P. Artrosis y sobrepeso. Revista Cubana de Reumatología. 2018;20(3): 23-9.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err="1">
                <a:ln>
                  <a:noFill/>
                </a:ln>
                <a:solidFill>
                  <a:srgbClr val="44546A"/>
                </a:solidFill>
                <a:effectLst/>
                <a:uLnTx/>
                <a:uFillTx/>
                <a:latin typeface="Calibri" pitchFamily="34" charset="0"/>
                <a:ea typeface="+mn-ea"/>
                <a:cs typeface="+mn-cs"/>
              </a:rPr>
              <a:t>Ej</a:t>
            </a: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Torres E, López P, Suarez R, Pérez A, sosa A, Jerez M, et al. Artrosis y sobrepeso. Revista Cubana de Reumatología. 2018;20(3): 23-9.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Rectángulo"/>
          <p:cNvSpPr>
            <a:spLocks noChangeArrowheads="1"/>
          </p:cNvSpPr>
          <p:nvPr/>
        </p:nvSpPr>
        <p:spPr bwMode="auto">
          <a:xfrm>
            <a:off x="294970" y="117989"/>
            <a:ext cx="12192000" cy="65563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Orden de los datos que incluyen las citas de </a:t>
            </a:r>
            <a:r>
              <a:rPr kumimoji="0" lang="es-ES" sz="3600" b="1" i="1" u="none" strike="noStrike" kern="1200" cap="none" spc="0" normalizeH="0" baseline="0" noProof="0" dirty="0">
                <a:ln>
                  <a:noFill/>
                </a:ln>
                <a:solidFill>
                  <a:srgbClr val="44546A"/>
                </a:solidFill>
                <a:effectLst/>
                <a:uLnTx/>
                <a:uFillTx/>
                <a:latin typeface="Calibri" pitchFamily="34" charset="0"/>
                <a:ea typeface="+mn-ea"/>
                <a:cs typeface="+mn-cs"/>
              </a:rPr>
              <a:t>post o contribuciones en los</a:t>
            </a: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 </a:t>
            </a:r>
            <a:r>
              <a:rPr kumimoji="0" lang="es-ES" sz="3600" b="1" i="1" u="none" strike="noStrike" kern="1200" cap="none" spc="0" normalizeH="0" baseline="0" noProof="0" dirty="0">
                <a:ln>
                  <a:noFill/>
                </a:ln>
                <a:solidFill>
                  <a:srgbClr val="44546A"/>
                </a:solidFill>
                <a:effectLst/>
                <a:uLnTx/>
                <a:uFillTx/>
                <a:latin typeface="Calibri" pitchFamily="34" charset="0"/>
                <a:ea typeface="+mn-ea"/>
                <a:cs typeface="+mn-cs"/>
              </a:rPr>
              <a:t>Blog Científicos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1-Apellidos y siglas del autor del post o artículo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2-Título del post o artículo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3- Fecha de publicación del post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4-Fecha de consulta [entre corchetes]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5- La palaba En: Nombre del Blog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6- Entre corchetes [Internet]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7-Ciudad donde se publica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5- Número de pantallas del post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8-Disponible en: Dirección electrónica</a:t>
            </a:r>
            <a:r>
              <a:rPr kumimoji="0" lang="es-ES" sz="2400" b="1" i="0" u="none" strike="noStrike" kern="1200" cap="none" spc="0" normalizeH="0" baseline="0" noProof="0" dirty="0">
                <a:ln>
                  <a:noFill/>
                </a:ln>
                <a:solidFill>
                  <a:srgbClr val="44546A"/>
                </a:solidFill>
                <a:effectLst/>
                <a:uLnTx/>
                <a:uFillTx/>
                <a:latin typeface="Calibri" pitchFamily="34" charset="0"/>
                <a:ea typeface="+mn-ea"/>
                <a:cs typeface="+mn-cs"/>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Rectángulo"/>
          <p:cNvSpPr>
            <a:spLocks noChangeArrowheads="1"/>
          </p:cNvSpPr>
          <p:nvPr/>
        </p:nvSpPr>
        <p:spPr bwMode="auto">
          <a:xfrm>
            <a:off x="0" y="0"/>
            <a:ext cx="12192000" cy="6740307"/>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rPr>
              <a:t>Orden de los datos que incluyen las citas de </a:t>
            </a:r>
            <a:r>
              <a:rPr kumimoji="0" lang="es-ES" sz="3200" b="1" i="1" u="none" strike="noStrike" kern="1200" cap="none" spc="0" normalizeH="0" baseline="0" noProof="0" dirty="0">
                <a:ln>
                  <a:noFill/>
                </a:ln>
                <a:solidFill>
                  <a:srgbClr val="44546A"/>
                </a:solidFill>
                <a:effectLst/>
                <a:uLnTx/>
                <a:uFillTx/>
                <a:latin typeface="Calibri" pitchFamily="34" charset="0"/>
                <a:ea typeface="+mn-ea"/>
                <a:cs typeface="+mn-cs"/>
              </a:rPr>
              <a:t>post, artículo o contribuciones en los</a:t>
            </a:r>
            <a:r>
              <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rPr>
              <a:t> </a:t>
            </a:r>
            <a:r>
              <a:rPr kumimoji="0" lang="es-ES" sz="3200" b="1" i="1" u="none" strike="noStrike" kern="1200" cap="none" spc="0" normalizeH="0" baseline="0" noProof="0" dirty="0">
                <a:ln>
                  <a:noFill/>
                </a:ln>
                <a:solidFill>
                  <a:srgbClr val="44546A"/>
                </a:solidFill>
                <a:effectLst/>
                <a:uLnTx/>
                <a:uFillTx/>
                <a:latin typeface="Calibri" pitchFamily="34" charset="0"/>
                <a:ea typeface="+mn-ea"/>
                <a:cs typeface="+mn-cs"/>
              </a:rPr>
              <a:t>Blog Científicos</a:t>
            </a:r>
            <a:r>
              <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rPr>
              <a:t>:</a:t>
            </a:r>
            <a:endParaRPr kumimoji="0" lang="es-ES" sz="24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Ej.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Martínez Larrarte JP. Utilidad de la Web 2.0 para usuarios de Infomed. 2019 Ene 15[citado 2019 jun 2] En: Reumatología práctica y clínica. Blog en línea[Internet].La Habana. 2 p. Disponible en: </a:t>
            </a: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hlinkClick r:id="rId3"/>
              </a:rPr>
              <a:t>https://blogs.sld.cu/reumatologia/2019/01/15/utilidad-de-la-web-2-0-para-usuarios-de-infomed/</a:t>
            </a: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Ej.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Martínez Larrarte JP.  Reumatología práctica y clínica. Blog en línea[Internet].La Habana. 2000 Ene 6[citado 2019  jun 2]Disponible en: </a:t>
            </a: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hlinkClick r:id="rId4"/>
              </a:rPr>
              <a:t>https://blogs.sld.cu/reumatologia/</a:t>
            </a: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3BA69FF-52B3-DF66-ECAC-C2B29D9B7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Flecha: a la derecha 3">
            <a:extLst>
              <a:ext uri="{FF2B5EF4-FFF2-40B4-BE49-F238E27FC236}">
                <a16:creationId xmlns:a16="http://schemas.microsoft.com/office/drawing/2014/main" id="{8DA9F442-2E93-055E-467A-1774CF22A1B0}"/>
              </a:ext>
            </a:extLst>
          </p:cNvPr>
          <p:cNvSpPr/>
          <p:nvPr/>
        </p:nvSpPr>
        <p:spPr>
          <a:xfrm>
            <a:off x="8418786" y="63058"/>
            <a:ext cx="772511" cy="44143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uadroTexto 4">
            <a:extLst>
              <a:ext uri="{FF2B5EF4-FFF2-40B4-BE49-F238E27FC236}">
                <a16:creationId xmlns:a16="http://schemas.microsoft.com/office/drawing/2014/main" id="{47A923CC-0341-41C8-6C80-FAAB30CB30B1}"/>
              </a:ext>
            </a:extLst>
          </p:cNvPr>
          <p:cNvSpPr txBox="1"/>
          <p:nvPr/>
        </p:nvSpPr>
        <p:spPr>
          <a:xfrm>
            <a:off x="6211623" y="141885"/>
            <a:ext cx="21283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4472C4">
                    <a:lumMod val="50000"/>
                  </a:srgbClr>
                </a:solidFill>
                <a:effectLst/>
                <a:uLnTx/>
                <a:uFillTx/>
                <a:latin typeface="Calibri"/>
                <a:ea typeface="+mn-ea"/>
                <a:cs typeface="+mn-cs"/>
              </a:rPr>
              <a:t>Cuenta en Gmail</a:t>
            </a:r>
            <a:endParaRPr kumimoji="0" lang="es-CU" sz="2000" b="1"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5C4253D9-7477-9CB9-8285-E2A4BAF6C6A1}"/>
              </a:ext>
            </a:extLst>
          </p:cNvPr>
          <p:cNvSpPr txBox="1"/>
          <p:nvPr/>
        </p:nvSpPr>
        <p:spPr>
          <a:xfrm>
            <a:off x="4335517" y="5139559"/>
            <a:ext cx="40044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hlinkClick r:id="rId4"/>
              </a:rPr>
              <a:t>http://www.google.com.cu/</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endParaRPr kumimoji="0" lang="es-CU"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834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926371-DD73-9A43-6071-9F428FDCB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8964FCD8-6E4F-C656-1F85-AAFEDFFF6584}"/>
              </a:ext>
            </a:extLst>
          </p:cNvPr>
          <p:cNvSpPr txBox="1"/>
          <p:nvPr/>
        </p:nvSpPr>
        <p:spPr>
          <a:xfrm>
            <a:off x="4983480" y="228600"/>
            <a:ext cx="26060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hlinkClick r:id="rId4"/>
              </a:rPr>
              <a:t>https://orcid.org/</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endParaRPr kumimoji="0" lang="es-CU"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6360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C95CA1A-A818-5D49-2B99-F7B6F480C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F6C094F2-4B58-748A-E789-0C3CFB8E97DA}"/>
              </a:ext>
            </a:extLst>
          </p:cNvPr>
          <p:cNvSpPr txBox="1"/>
          <p:nvPr/>
        </p:nvSpPr>
        <p:spPr>
          <a:xfrm>
            <a:off x="4663685" y="168698"/>
            <a:ext cx="36490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https://orcid.org/signin</a:t>
            </a:r>
            <a:r>
              <a:rPr kumimoji="0" lang="en-US" sz="2400" b="1" i="0" u="none" strike="noStrike" kern="1200" cap="none" spc="0" normalizeH="0" baseline="0" noProof="0" dirty="0">
                <a:ln>
                  <a:noFill/>
                </a:ln>
                <a:solidFill>
                  <a:srgbClr val="4472C4">
                    <a:lumMod val="50000"/>
                  </a:srgbClr>
                </a:solidFill>
                <a:effectLst/>
                <a:uLnTx/>
                <a:uFillTx/>
                <a:latin typeface="Calibri"/>
                <a:ea typeface="+mn-ea"/>
                <a:cs typeface="+mn-cs"/>
              </a:rPr>
              <a:t> </a:t>
            </a:r>
            <a:endParaRPr kumimoji="0" lang="es-CU" sz="2400" b="1"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spTree>
    <p:extLst>
      <p:ext uri="{BB962C8B-B14F-4D97-AF65-F5344CB8AC3E}">
        <p14:creationId xmlns:p14="http://schemas.microsoft.com/office/powerpoint/2010/main" val="991544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5A319A0-89B5-F8F1-88CF-91858ADC2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875402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0EBD744-772D-B0FC-1D70-C2117615F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807889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n 2">
            <a:extLst>
              <a:ext uri="{FF2B5EF4-FFF2-40B4-BE49-F238E27FC236}">
                <a16:creationId xmlns:a16="http://schemas.microsoft.com/office/drawing/2014/main" id="{65586DCB-8C29-98E0-1D31-4D39DB8E8F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79488"/>
            <a:ext cx="91440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CuadroTexto 3">
            <a:extLst>
              <a:ext uri="{FF2B5EF4-FFF2-40B4-BE49-F238E27FC236}">
                <a16:creationId xmlns:a16="http://schemas.microsoft.com/office/drawing/2014/main" id="{472E3A1A-920A-F475-7F08-7E4DBE63A8CA}"/>
              </a:ext>
            </a:extLst>
          </p:cNvPr>
          <p:cNvSpPr txBox="1">
            <a:spLocks noChangeArrowheads="1"/>
          </p:cNvSpPr>
          <p:nvPr/>
        </p:nvSpPr>
        <p:spPr bwMode="auto">
          <a:xfrm>
            <a:off x="1911350" y="269875"/>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 sz="3600" b="1">
                <a:solidFill>
                  <a:srgbClr val="44546A"/>
                </a:solidFill>
              </a:rPr>
              <a:t>7. WeBlogs de carácter académico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1 Imagen" descr="blog de reuma-1.jpg">
            <a:extLst>
              <a:ext uri="{FF2B5EF4-FFF2-40B4-BE49-F238E27FC236}">
                <a16:creationId xmlns:a16="http://schemas.microsoft.com/office/drawing/2014/main" id="{FE863E7A-8F6B-DD47-9E72-D396F1874E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1 Imagen" descr="blog de reuma-1.jpg">
            <a:extLst>
              <a:ext uri="{FF2B5EF4-FFF2-40B4-BE49-F238E27FC236}">
                <a16:creationId xmlns:a16="http://schemas.microsoft.com/office/drawing/2014/main" id="{FE863E7A-8F6B-DD47-9E72-D396F1874E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id="{4DB30CAE-B44B-1FA9-A2CA-4180336DAF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641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n 1">
            <a:extLst>
              <a:ext uri="{FF2B5EF4-FFF2-40B4-BE49-F238E27FC236}">
                <a16:creationId xmlns:a16="http://schemas.microsoft.com/office/drawing/2014/main" id="{FB586FA4-3D1B-2949-8C41-FFF3805477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CuadroTexto 2">
            <a:extLst>
              <a:ext uri="{FF2B5EF4-FFF2-40B4-BE49-F238E27FC236}">
                <a16:creationId xmlns:a16="http://schemas.microsoft.com/office/drawing/2014/main" id="{B37D086A-ACDA-B96A-3770-5B2DCDD97770}"/>
              </a:ext>
            </a:extLst>
          </p:cNvPr>
          <p:cNvSpPr txBox="1">
            <a:spLocks noChangeArrowheads="1"/>
          </p:cNvSpPr>
          <p:nvPr/>
        </p:nvSpPr>
        <p:spPr bwMode="auto">
          <a:xfrm>
            <a:off x="2768600" y="4522788"/>
            <a:ext cx="70913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s-ES_tradnl" altLang="es-ES" b="1" u="sng">
                <a:hlinkClick r:id="rId4"/>
              </a:rPr>
              <a:t>https://www.blogger.com/about/?bpli=1</a:t>
            </a:r>
            <a:endParaRPr lang="es-ES" altLang="es-ES"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1 Imagen" descr="blog de reuma-3.jpg">
            <a:extLst>
              <a:ext uri="{FF2B5EF4-FFF2-40B4-BE49-F238E27FC236}">
                <a16:creationId xmlns:a16="http://schemas.microsoft.com/office/drawing/2014/main" id="{2B2F802F-76C4-E1CB-649F-EFC1A1DE07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n 1">
            <a:extLst>
              <a:ext uri="{FF2B5EF4-FFF2-40B4-BE49-F238E27FC236}">
                <a16:creationId xmlns:a16="http://schemas.microsoft.com/office/drawing/2014/main" id="{BAC83AD4-2A7A-6D59-A0C7-C95DB1FF56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983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CuadroTexto 2">
            <a:extLst>
              <a:ext uri="{FF2B5EF4-FFF2-40B4-BE49-F238E27FC236}">
                <a16:creationId xmlns:a16="http://schemas.microsoft.com/office/drawing/2014/main" id="{C42673C4-D39A-C5B1-5ABB-714F50835EB9}"/>
              </a:ext>
            </a:extLst>
          </p:cNvPr>
          <p:cNvSpPr txBox="1">
            <a:spLocks noChangeArrowheads="1"/>
          </p:cNvSpPr>
          <p:nvPr/>
        </p:nvSpPr>
        <p:spPr bwMode="auto">
          <a:xfrm>
            <a:off x="2867025" y="5757863"/>
            <a:ext cx="8007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US" altLang="es-ES" sz="3600" b="1" u="sng">
                <a:hlinkClick r:id="rId4"/>
              </a:rPr>
              <a:t>https://cubava.cu/</a:t>
            </a:r>
            <a:endParaRPr lang="en-US" altLang="es-ES" sz="3600" b="1" u="sng"/>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8DD944E-A439-7C8C-B3FC-FD7DBE6C7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776682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1 Imagen" descr="blog de reuma-4.jpg">
            <a:extLst>
              <a:ext uri="{FF2B5EF4-FFF2-40B4-BE49-F238E27FC236}">
                <a16:creationId xmlns:a16="http://schemas.microsoft.com/office/drawing/2014/main" id="{21C4C2E1-A69A-D100-080E-34E91ADFD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9EA713-168D-37C9-E61F-B68784772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3A2F63EF-B877-927E-1706-0E4196C63326}"/>
              </a:ext>
            </a:extLst>
          </p:cNvPr>
          <p:cNvSpPr txBox="1"/>
          <p:nvPr/>
        </p:nvSpPr>
        <p:spPr>
          <a:xfrm>
            <a:off x="383458" y="6076335"/>
            <a:ext cx="42575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4"/>
              </a:rPr>
              <a:t>https://www.researchgate.net/</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CuadroTexto 4">
            <a:extLst>
              <a:ext uri="{FF2B5EF4-FFF2-40B4-BE49-F238E27FC236}">
                <a16:creationId xmlns:a16="http://schemas.microsoft.com/office/drawing/2014/main" id="{3A11FD7E-0AEF-6572-91FB-58C4E57A92C3}"/>
              </a:ext>
            </a:extLst>
          </p:cNvPr>
          <p:cNvSpPr txBox="1"/>
          <p:nvPr/>
        </p:nvSpPr>
        <p:spPr>
          <a:xfrm>
            <a:off x="776376" y="5434645"/>
            <a:ext cx="3157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alibri"/>
                <a:ea typeface="+mn-ea"/>
                <a:cs typeface="+mn-cs"/>
              </a:rPr>
              <a:t>Red Social </a:t>
            </a:r>
            <a:r>
              <a:rPr kumimoji="0" lang="es-ES" sz="2400" b="1" i="0" u="none" strike="noStrike" kern="1200" cap="none" spc="0" normalizeH="0" baseline="0" noProof="0" dirty="0">
                <a:ln>
                  <a:noFill/>
                </a:ln>
                <a:solidFill>
                  <a:srgbClr val="4472C4">
                    <a:lumMod val="50000"/>
                  </a:srgbClr>
                </a:solidFill>
                <a:effectLst/>
                <a:uLnTx/>
                <a:uFillTx/>
                <a:latin typeface="Calibri"/>
                <a:ea typeface="+mn-ea"/>
                <a:cs typeface="+mn-cs"/>
              </a:rPr>
              <a:t>Científica</a:t>
            </a:r>
            <a:endParaRPr kumimoji="0" lang="es-CU" sz="2400" b="1"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spTree>
    <p:extLst>
      <p:ext uri="{BB962C8B-B14F-4D97-AF65-F5344CB8AC3E}">
        <p14:creationId xmlns:p14="http://schemas.microsoft.com/office/powerpoint/2010/main" val="184299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7B78F4B-FFD0-DF19-80AB-A9231A1DF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838235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045E88C-E6A4-EE91-E855-C24473509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2" name="Flecha: a la derecha 1">
            <a:extLst>
              <a:ext uri="{FF2B5EF4-FFF2-40B4-BE49-F238E27FC236}">
                <a16:creationId xmlns:a16="http://schemas.microsoft.com/office/drawing/2014/main" id="{EDFD7A93-F4E4-9058-C93B-7071D90C2B10}"/>
              </a:ext>
            </a:extLst>
          </p:cNvPr>
          <p:cNvSpPr/>
          <p:nvPr/>
        </p:nvSpPr>
        <p:spPr>
          <a:xfrm rot="16200000" flipV="1">
            <a:off x="11170455" y="636810"/>
            <a:ext cx="772512" cy="399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8807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1B7EB1F-5316-A727-7073-78FD5C6B7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4116916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1 Imagen" descr="researchgate-1.jpg">
            <a:extLst>
              <a:ext uri="{FF2B5EF4-FFF2-40B4-BE49-F238E27FC236}">
                <a16:creationId xmlns:a16="http://schemas.microsoft.com/office/drawing/2014/main" id="{70CE5CB6-AF13-F2F7-E935-6B1A1346A5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CuadroTexto 1">
            <a:extLst>
              <a:ext uri="{FF2B5EF4-FFF2-40B4-BE49-F238E27FC236}">
                <a16:creationId xmlns:a16="http://schemas.microsoft.com/office/drawing/2014/main" id="{41B4E90F-ECB3-18AB-5418-229F8B324D59}"/>
              </a:ext>
            </a:extLst>
          </p:cNvPr>
          <p:cNvSpPr txBox="1">
            <a:spLocks noChangeArrowheads="1"/>
          </p:cNvSpPr>
          <p:nvPr/>
        </p:nvSpPr>
        <p:spPr bwMode="auto">
          <a:xfrm>
            <a:off x="1952625" y="5411788"/>
            <a:ext cx="7389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s-ES" altLang="es-ES" sz="3600" b="1">
                <a:solidFill>
                  <a:schemeClr val="tx2"/>
                </a:solidFill>
              </a:rPr>
              <a:t>8. Redes sociales científicas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1 Imagen" descr="researchgate-2.jpg">
            <a:extLst>
              <a:ext uri="{FF2B5EF4-FFF2-40B4-BE49-F238E27FC236}">
                <a16:creationId xmlns:a16="http://schemas.microsoft.com/office/drawing/2014/main" id="{08C0CA01-8E1F-325E-D20F-EEE578084F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1 Imagen" descr="mendeley-1.jpg">
            <a:extLst>
              <a:ext uri="{FF2B5EF4-FFF2-40B4-BE49-F238E27FC236}">
                <a16:creationId xmlns:a16="http://schemas.microsoft.com/office/drawing/2014/main" id="{2890E006-624E-60B2-0DA6-09D433E91D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n 1">
            <a:extLst>
              <a:ext uri="{FF2B5EF4-FFF2-40B4-BE49-F238E27FC236}">
                <a16:creationId xmlns:a16="http://schemas.microsoft.com/office/drawing/2014/main" id="{F777966F-4B95-6AFB-ED90-864C1F5861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1984038" cy="673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1 Imagen" descr="Captura.JPG">
            <a:extLst>
              <a:ext uri="{FF2B5EF4-FFF2-40B4-BE49-F238E27FC236}">
                <a16:creationId xmlns:a16="http://schemas.microsoft.com/office/drawing/2014/main" id="{B9A05D14-2AC0-4D0B-0F13-5499C2905D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188" y="1249363"/>
            <a:ext cx="1065847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CuadroTexto 1">
            <a:extLst>
              <a:ext uri="{FF2B5EF4-FFF2-40B4-BE49-F238E27FC236}">
                <a16:creationId xmlns:a16="http://schemas.microsoft.com/office/drawing/2014/main" id="{4272B68C-EDB3-5259-7B18-56379B50507A}"/>
              </a:ext>
            </a:extLst>
          </p:cNvPr>
          <p:cNvSpPr txBox="1">
            <a:spLocks noChangeArrowheads="1"/>
          </p:cNvSpPr>
          <p:nvPr/>
        </p:nvSpPr>
        <p:spPr bwMode="auto">
          <a:xfrm>
            <a:off x="1130300" y="288925"/>
            <a:ext cx="10228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s-ES" altLang="es-ES" sz="3600" b="1">
                <a:solidFill>
                  <a:schemeClr val="tx2"/>
                </a:solidFill>
              </a:rPr>
              <a:t>10. Plataforma Moodle (actividad docente virtual)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1 Imagen" descr="google-académico.jpg"/>
          <p:cNvPicPr>
            <a:picLocks noChangeAspect="1"/>
          </p:cNvPicPr>
          <p:nvPr/>
        </p:nvPicPr>
        <p:blipFill>
          <a:blip r:embed="rId3"/>
          <a:srcRect/>
          <a:stretch>
            <a:fillRect/>
          </a:stretch>
        </p:blipFill>
        <p:spPr bwMode="auto">
          <a:xfrm>
            <a:off x="1524000" y="0"/>
            <a:ext cx="9144000" cy="6858000"/>
          </a:xfrm>
          <a:prstGeom prst="rect">
            <a:avLst/>
          </a:prstGeom>
          <a:noFill/>
          <a:ln w="9525">
            <a:noFill/>
            <a:miter lim="800000"/>
            <a:headEnd/>
            <a:tailEnd/>
          </a:ln>
        </p:spPr>
      </p:pic>
      <p:sp>
        <p:nvSpPr>
          <p:cNvPr id="13315" name="CuadroTexto 1"/>
          <p:cNvSpPr txBox="1">
            <a:spLocks noChangeArrowheads="1"/>
          </p:cNvSpPr>
          <p:nvPr/>
        </p:nvSpPr>
        <p:spPr bwMode="auto">
          <a:xfrm>
            <a:off x="1017588" y="4613275"/>
            <a:ext cx="10245725" cy="1725613"/>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16" name="CuadroTexto 2"/>
          <p:cNvSpPr txBox="1">
            <a:spLocks noChangeArrowheads="1"/>
          </p:cNvSpPr>
          <p:nvPr/>
        </p:nvSpPr>
        <p:spPr bwMode="auto">
          <a:xfrm>
            <a:off x="373062" y="4584700"/>
            <a:ext cx="11534775" cy="175418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3600" b="0" i="0" u="none" strike="noStrike" kern="1200" cap="none" spc="0" normalizeH="0" baseline="0" noProof="0" dirty="0">
                <a:ln>
                  <a:noFill/>
                </a:ln>
                <a:solidFill>
                  <a:srgbClr val="44546A"/>
                </a:solidFill>
                <a:effectLst/>
                <a:uLnTx/>
                <a:uFillTx/>
                <a:latin typeface="Calibri"/>
                <a:ea typeface="+mn-ea"/>
                <a:cs typeface="+mn-cs"/>
              </a:rPr>
              <a:t>1. Recuperación bibliográfica de Google académico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3600" b="0" i="0" u="none" strike="noStrike" kern="1200" cap="none" spc="0" normalizeH="0" baseline="0" noProof="0" dirty="0">
                <a:ln>
                  <a:noFill/>
                </a:ln>
                <a:solidFill>
                  <a:srgbClr val="44546A"/>
                </a:solidFill>
                <a:effectLst/>
                <a:uLnTx/>
                <a:uFillTx/>
                <a:latin typeface="Calibri"/>
                <a:ea typeface="+mn-ea"/>
                <a:cs typeface="+mn-cs"/>
              </a:rPr>
              <a:t>2. Configurar alertas desde Google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3600" b="0" i="0" u="none" strike="noStrike" kern="1200" cap="none" spc="0" normalizeH="0" baseline="0" noProof="0" dirty="0">
                <a:ln>
                  <a:noFill/>
                </a:ln>
                <a:solidFill>
                  <a:srgbClr val="44546A"/>
                </a:solidFill>
                <a:effectLst/>
                <a:uLnTx/>
                <a:uFillTx/>
                <a:latin typeface="Calibri"/>
                <a:ea typeface="+mn-ea"/>
                <a:cs typeface="+mn-cs"/>
              </a:rPr>
              <a:t>3. Crearse un perfil de Google e índice de Hirsch (índice H)</a:t>
            </a:r>
            <a:endParaRPr kumimoji="0" lang="es-ES" altLang="es-E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D4BD3D46-69C5-8A8C-23E4-102C971DA7D0}"/>
              </a:ext>
            </a:extLst>
          </p:cNvPr>
          <p:cNvSpPr txBox="1"/>
          <p:nvPr/>
        </p:nvSpPr>
        <p:spPr>
          <a:xfrm>
            <a:off x="4934607" y="0"/>
            <a:ext cx="3452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4"/>
              </a:rPr>
              <a:t>http://scholar.google.com.cu/</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endParaRPr kumimoji="0" lang="es-CU" sz="2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Imagen 2">
            <a:extLst>
              <a:ext uri="{FF2B5EF4-FFF2-40B4-BE49-F238E27FC236}">
                <a16:creationId xmlns:a16="http://schemas.microsoft.com/office/drawing/2014/main" id="{3F562376-891D-9571-8D6B-40CB2AFF8FDF}"/>
              </a:ext>
            </a:extLst>
          </p:cNvPr>
          <p:cNvPicPr>
            <a:picLocks noChangeAspect="1"/>
          </p:cNvPicPr>
          <p:nvPr/>
        </p:nvPicPr>
        <p:blipFill>
          <a:blip r:embed="rId5"/>
          <a:stretch>
            <a:fillRect/>
          </a:stretch>
        </p:blipFill>
        <p:spPr>
          <a:xfrm rot="16200000">
            <a:off x="2083558" y="496134"/>
            <a:ext cx="792549" cy="600501"/>
          </a:xfrm>
          <a:prstGeom prst="rect">
            <a:avLst/>
          </a:prstGeom>
        </p:spPr>
      </p:pic>
      <p:sp>
        <p:nvSpPr>
          <p:cNvPr id="4" name="Flecha: a la derecha 3">
            <a:extLst>
              <a:ext uri="{FF2B5EF4-FFF2-40B4-BE49-F238E27FC236}">
                <a16:creationId xmlns:a16="http://schemas.microsoft.com/office/drawing/2014/main" id="{3D58AC64-DDA6-B8D5-84C4-1C0664641784}"/>
              </a:ext>
            </a:extLst>
          </p:cNvPr>
          <p:cNvSpPr/>
          <p:nvPr/>
        </p:nvSpPr>
        <p:spPr>
          <a:xfrm rot="16200000">
            <a:off x="3112129" y="591669"/>
            <a:ext cx="772511" cy="44143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1FBE5CB-B89A-28AF-D373-AF407F82C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83B69F49-37E5-977F-57B6-E76929189F95}"/>
              </a:ext>
            </a:extLst>
          </p:cNvPr>
          <p:cNvSpPr txBox="1"/>
          <p:nvPr/>
        </p:nvSpPr>
        <p:spPr>
          <a:xfrm>
            <a:off x="1987827" y="4711147"/>
            <a:ext cx="69176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Universidad virtual de salud de Cuba: </a:t>
            </a:r>
            <a:r>
              <a:rPr kumimoji="0" lang="es-ES" sz="2000" b="0" i="0" u="none" strike="noStrike" kern="1200" cap="none" spc="0" normalizeH="0" baseline="0" noProof="0" dirty="0">
                <a:ln>
                  <a:noFill/>
                </a:ln>
                <a:solidFill>
                  <a:prstClr val="black"/>
                </a:solidFill>
                <a:effectLst/>
                <a:uLnTx/>
                <a:uFillTx/>
                <a:latin typeface="Calibri"/>
                <a:ea typeface="+mn-ea"/>
                <a:cs typeface="+mn-cs"/>
                <a:hlinkClick r:id="rId4"/>
              </a:rPr>
              <a:t>http://www.uvs.sld.cu/</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Flecha: a la derecha 1">
            <a:extLst>
              <a:ext uri="{FF2B5EF4-FFF2-40B4-BE49-F238E27FC236}">
                <a16:creationId xmlns:a16="http://schemas.microsoft.com/office/drawing/2014/main" id="{5B94F07B-AF9C-78D3-FEEE-307449806093}"/>
              </a:ext>
            </a:extLst>
          </p:cNvPr>
          <p:cNvSpPr/>
          <p:nvPr/>
        </p:nvSpPr>
        <p:spPr>
          <a:xfrm rot="10800000" flipV="1">
            <a:off x="10128038" y="2721642"/>
            <a:ext cx="772512" cy="399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12781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36701" y="111510"/>
            <a:ext cx="1068286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546A"/>
                </a:solidFill>
                <a:effectLst/>
                <a:uLnTx/>
                <a:uFillTx/>
                <a:latin typeface="Calibri"/>
                <a:ea typeface="+mn-ea"/>
                <a:cs typeface="+mn-cs"/>
              </a:rPr>
              <a:t>Plataforma Moodle (actividad docente): </a:t>
            </a:r>
            <a:r>
              <a:rPr kumimoji="0" lang="es-ES" sz="2400" b="1" i="0" u="none" strike="noStrike" kern="1200" cap="none" spc="0" normalizeH="0" baseline="0" noProof="0" dirty="0">
                <a:ln>
                  <a:noFill/>
                </a:ln>
                <a:solidFill>
                  <a:srgbClr val="44546A"/>
                </a:solidFill>
                <a:effectLst/>
                <a:uLnTx/>
                <a:uFillTx/>
                <a:latin typeface="Calibri"/>
                <a:ea typeface="+mn-ea"/>
                <a:cs typeface="+mn-cs"/>
                <a:hlinkClick r:id="rId3"/>
              </a:rPr>
              <a:t>https://aulavirtual.sld.cu/</a:t>
            </a:r>
            <a:r>
              <a:rPr kumimoji="0" lang="es-ES" sz="2400" b="1" i="0" u="none" strike="noStrike" kern="1200" cap="none" spc="0" normalizeH="0" baseline="0" noProof="0" dirty="0">
                <a:ln>
                  <a:noFill/>
                </a:ln>
                <a:solidFill>
                  <a:srgbClr val="44546A"/>
                </a:solidFill>
                <a:effectLst/>
                <a:uLnTx/>
                <a:uFillTx/>
                <a:latin typeface="Calibri"/>
                <a:ea typeface="+mn-ea"/>
                <a:cs typeface="+mn-cs"/>
              </a:rPr>
              <a:t> </a:t>
            </a:r>
            <a:endParaRPr kumimoji="0" lang="es-ES" sz="1800" b="0" i="0" u="none" strike="noStrike" kern="1200" cap="none" spc="0" normalizeH="0" baseline="0" noProof="0" dirty="0">
              <a:ln>
                <a:noFill/>
              </a:ln>
              <a:solidFill>
                <a:srgbClr val="44546A"/>
              </a:solidFill>
              <a:effectLst/>
              <a:uLnTx/>
              <a:uFillTx/>
              <a:latin typeface="Calibri"/>
              <a:ea typeface="+mn-ea"/>
              <a:cs typeface="+mn-cs"/>
            </a:endParaRPr>
          </a:p>
        </p:txBody>
      </p:sp>
      <p:pic>
        <p:nvPicPr>
          <p:cNvPr id="3" name="2 Imagen" descr="maestria _016.jpg"/>
          <p:cNvPicPr>
            <a:picLocks noChangeAspect="1"/>
          </p:cNvPicPr>
          <p:nvPr/>
        </p:nvPicPr>
        <p:blipFill>
          <a:blip r:embed="rId4"/>
          <a:stretch>
            <a:fillRect/>
          </a:stretch>
        </p:blipFill>
        <p:spPr>
          <a:xfrm>
            <a:off x="891539" y="573175"/>
            <a:ext cx="10918639" cy="6138737"/>
          </a:xfrm>
          <a:prstGeom prst="rect">
            <a:avLst/>
          </a:prstGeom>
        </p:spPr>
      </p:pic>
    </p:spTree>
    <p:extLst>
      <p:ext uri="{BB962C8B-B14F-4D97-AF65-F5344CB8AC3E}">
        <p14:creationId xmlns:p14="http://schemas.microsoft.com/office/powerpoint/2010/main" val="3958796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BCECD11-F50F-CE5A-B259-108D61765194}"/>
              </a:ext>
            </a:extLst>
          </p:cNvPr>
          <p:cNvSpPr txBox="1"/>
          <p:nvPr/>
        </p:nvSpPr>
        <p:spPr>
          <a:xfrm>
            <a:off x="377686" y="5347253"/>
            <a:ext cx="1088945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alibri"/>
                <a:ea typeface="+mn-ea"/>
                <a:cs typeface="+mn-cs"/>
              </a:rPr>
              <a:t>Aula virtual de la Facultad Miguel Enríquez: </a:t>
            </a:r>
            <a:r>
              <a:rPr kumimoji="0" lang="es-ES" sz="2000" b="0" i="0" u="none" strike="noStrike" kern="1200" cap="none" spc="0" normalizeH="0" baseline="0" noProof="0" dirty="0">
                <a:ln>
                  <a:noFill/>
                </a:ln>
                <a:solidFill>
                  <a:srgbClr val="4472C4">
                    <a:lumMod val="50000"/>
                  </a:srgbClr>
                </a:solidFill>
                <a:effectLst/>
                <a:uLnTx/>
                <a:uFillTx/>
                <a:latin typeface="Calibri"/>
                <a:ea typeface="+mn-ea"/>
                <a:cs typeface="+mn-cs"/>
                <a:hlinkClick r:id="rId3"/>
              </a:rPr>
              <a:t>https://aulavirtual.sld.cu/course/index.php?categoryid=20</a:t>
            </a:r>
            <a:r>
              <a:rPr kumimoji="0" lang="es-ES" sz="2000" b="0" i="0" u="none" strike="noStrike" kern="1200" cap="none" spc="0" normalizeH="0" baseline="0" noProof="0" dirty="0">
                <a:ln>
                  <a:noFill/>
                </a:ln>
                <a:solidFill>
                  <a:srgbClr val="4472C4">
                    <a:lumMod val="50000"/>
                  </a:srgbClr>
                </a:solidFill>
                <a:effectLst/>
                <a:uLnTx/>
                <a:uFillTx/>
                <a:latin typeface="Calibri"/>
                <a:ea typeface="+mn-ea"/>
                <a:cs typeface="+mn-cs"/>
              </a:rPr>
              <a:t>  </a:t>
            </a:r>
            <a:endParaRPr kumimoji="0" lang="es-CU" sz="2000" b="0"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sp>
        <p:nvSpPr>
          <p:cNvPr id="2" name="Flecha: a la derecha 1">
            <a:extLst>
              <a:ext uri="{FF2B5EF4-FFF2-40B4-BE49-F238E27FC236}">
                <a16:creationId xmlns:a16="http://schemas.microsoft.com/office/drawing/2014/main" id="{CF4BEF9A-A618-D8B5-F8B6-EBB05F0611B0}"/>
              </a:ext>
            </a:extLst>
          </p:cNvPr>
          <p:cNvSpPr/>
          <p:nvPr/>
        </p:nvSpPr>
        <p:spPr>
          <a:xfrm rot="10800000" flipV="1">
            <a:off x="1693833" y="6374339"/>
            <a:ext cx="754139" cy="50398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n 5">
            <a:extLst>
              <a:ext uri="{FF2B5EF4-FFF2-40B4-BE49-F238E27FC236}">
                <a16:creationId xmlns:a16="http://schemas.microsoft.com/office/drawing/2014/main" id="{BE8989D7-87DA-BBE4-A7F1-0AB223F1B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7" name="CuadroTexto 6">
            <a:extLst>
              <a:ext uri="{FF2B5EF4-FFF2-40B4-BE49-F238E27FC236}">
                <a16:creationId xmlns:a16="http://schemas.microsoft.com/office/drawing/2014/main" id="{A8F46443-7B89-EC17-5577-54E4E5DA969F}"/>
              </a:ext>
            </a:extLst>
          </p:cNvPr>
          <p:cNvSpPr txBox="1"/>
          <p:nvPr/>
        </p:nvSpPr>
        <p:spPr>
          <a:xfrm>
            <a:off x="1619802" y="4498848"/>
            <a:ext cx="7853382" cy="461665"/>
          </a:xfrm>
          <a:prstGeom prst="rect">
            <a:avLst/>
          </a:prstGeom>
          <a:noFill/>
        </p:spPr>
        <p:txBody>
          <a:bodyPr wrap="square" rtlCol="0">
            <a:spAutoFit/>
          </a:bodyPr>
          <a:lstStyle/>
          <a:p>
            <a:r>
              <a:rPr lang="es-ES" sz="2400" b="1" dirty="0">
                <a:solidFill>
                  <a:schemeClr val="accent1">
                    <a:lumMod val="50000"/>
                  </a:schemeClr>
                </a:solidFill>
              </a:rPr>
              <a:t>https://aulavirtual.sld.cu/course/index.php?categoryid=260</a:t>
            </a:r>
            <a:endParaRPr lang="es-ES" sz="2400" b="1" dirty="0"/>
          </a:p>
        </p:txBody>
      </p:sp>
      <p:sp>
        <p:nvSpPr>
          <p:cNvPr id="8" name="Flecha: a la derecha 7">
            <a:extLst>
              <a:ext uri="{FF2B5EF4-FFF2-40B4-BE49-F238E27FC236}">
                <a16:creationId xmlns:a16="http://schemas.microsoft.com/office/drawing/2014/main" id="{F4AD476A-2CFC-B363-7A30-21FCAC8AEF01}"/>
              </a:ext>
            </a:extLst>
          </p:cNvPr>
          <p:cNvSpPr/>
          <p:nvPr/>
        </p:nvSpPr>
        <p:spPr>
          <a:xfrm rot="10800000" flipV="1">
            <a:off x="3949353" y="6013274"/>
            <a:ext cx="754139" cy="50398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15380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a la derecha 1">
            <a:extLst>
              <a:ext uri="{FF2B5EF4-FFF2-40B4-BE49-F238E27FC236}">
                <a16:creationId xmlns:a16="http://schemas.microsoft.com/office/drawing/2014/main" id="{CF4BEF9A-A618-D8B5-F8B6-EBB05F0611B0}"/>
              </a:ext>
            </a:extLst>
          </p:cNvPr>
          <p:cNvSpPr/>
          <p:nvPr/>
        </p:nvSpPr>
        <p:spPr>
          <a:xfrm rot="10800000" flipV="1">
            <a:off x="1693833" y="6374339"/>
            <a:ext cx="754139" cy="50398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n 5">
            <a:extLst>
              <a:ext uri="{FF2B5EF4-FFF2-40B4-BE49-F238E27FC236}">
                <a16:creationId xmlns:a16="http://schemas.microsoft.com/office/drawing/2014/main" id="{CEA81C6A-A1BC-5A7C-9876-03FF07867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7" name="Flecha: a la derecha 6">
            <a:extLst>
              <a:ext uri="{FF2B5EF4-FFF2-40B4-BE49-F238E27FC236}">
                <a16:creationId xmlns:a16="http://schemas.microsoft.com/office/drawing/2014/main" id="{FC62466C-ED73-EA25-9B23-05A499CBD68C}"/>
              </a:ext>
            </a:extLst>
          </p:cNvPr>
          <p:cNvSpPr/>
          <p:nvPr/>
        </p:nvSpPr>
        <p:spPr>
          <a:xfrm rot="10800000" flipV="1">
            <a:off x="4187097" y="3965018"/>
            <a:ext cx="754139" cy="50398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95210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a la derecha 4">
            <a:extLst>
              <a:ext uri="{FF2B5EF4-FFF2-40B4-BE49-F238E27FC236}">
                <a16:creationId xmlns:a16="http://schemas.microsoft.com/office/drawing/2014/main" id="{150108D1-5101-FFD4-31E2-F1207DB4F157}"/>
              </a:ext>
            </a:extLst>
          </p:cNvPr>
          <p:cNvSpPr/>
          <p:nvPr/>
        </p:nvSpPr>
        <p:spPr>
          <a:xfrm rot="10800000" flipV="1">
            <a:off x="8070249" y="5671898"/>
            <a:ext cx="754139" cy="50398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Imagen 8">
            <a:extLst>
              <a:ext uri="{FF2B5EF4-FFF2-40B4-BE49-F238E27FC236}">
                <a16:creationId xmlns:a16="http://schemas.microsoft.com/office/drawing/2014/main" id="{A1A26F94-5ED3-B818-A709-BAB0201D7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10" name="Flecha: a la derecha 9">
            <a:extLst>
              <a:ext uri="{FF2B5EF4-FFF2-40B4-BE49-F238E27FC236}">
                <a16:creationId xmlns:a16="http://schemas.microsoft.com/office/drawing/2014/main" id="{280DBBF1-CF77-9ED7-3E6D-FC1C9D336EDD}"/>
              </a:ext>
            </a:extLst>
          </p:cNvPr>
          <p:cNvSpPr/>
          <p:nvPr/>
        </p:nvSpPr>
        <p:spPr>
          <a:xfrm rot="10800000" flipV="1">
            <a:off x="4863753" y="5598746"/>
            <a:ext cx="754139" cy="50398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27733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2 CuadroTexto">
            <a:extLst>
              <a:ext uri="{FF2B5EF4-FFF2-40B4-BE49-F238E27FC236}">
                <a16:creationId xmlns:a16="http://schemas.microsoft.com/office/drawing/2014/main" id="{3F8AF4CB-78C9-8731-32C8-0D49FD343E9C}"/>
              </a:ext>
            </a:extLst>
          </p:cNvPr>
          <p:cNvSpPr txBox="1">
            <a:spLocks noChangeArrowheads="1"/>
          </p:cNvSpPr>
          <p:nvPr/>
        </p:nvSpPr>
        <p:spPr bwMode="auto">
          <a:xfrm>
            <a:off x="1589088" y="2046288"/>
            <a:ext cx="45069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s-ES" altLang="es-ES" sz="3200" b="1">
                <a:solidFill>
                  <a:schemeClr val="tx2"/>
                </a:solidFill>
              </a:rPr>
              <a:t>Gracias por su atención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uadroTexto 1"/>
          <p:cNvSpPr txBox="1">
            <a:spLocks noChangeArrowheads="1"/>
          </p:cNvSpPr>
          <p:nvPr/>
        </p:nvSpPr>
        <p:spPr bwMode="auto">
          <a:xfrm>
            <a:off x="1017588" y="4613275"/>
            <a:ext cx="10245725" cy="1725613"/>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16" name="CuadroTexto 2"/>
          <p:cNvSpPr txBox="1">
            <a:spLocks noChangeArrowheads="1"/>
          </p:cNvSpPr>
          <p:nvPr/>
        </p:nvSpPr>
        <p:spPr bwMode="auto">
          <a:xfrm>
            <a:off x="373062" y="4584700"/>
            <a:ext cx="11534775" cy="120032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3600" b="0" i="0" u="none" strike="noStrike" kern="1200" cap="none" spc="0" normalizeH="0" baseline="0" noProof="0" dirty="0">
                <a:ln>
                  <a:noFill/>
                </a:ln>
                <a:solidFill>
                  <a:srgbClr val="44546A"/>
                </a:solidFill>
                <a:effectLst/>
                <a:uLnTx/>
                <a:uFillTx/>
                <a:latin typeface="Calibri"/>
                <a:ea typeface="+mn-ea"/>
                <a:cs typeface="+mn-cs"/>
              </a:rPr>
              <a:t>1. Recuperación bibliográfica de Google académico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3600" b="0" i="0" u="none" strike="noStrike" kern="1200" cap="none" spc="0" normalizeH="0" baseline="0" noProof="0" dirty="0">
                <a:ln>
                  <a:noFill/>
                </a:ln>
                <a:solidFill>
                  <a:srgbClr val="44546A"/>
                </a:solidFill>
                <a:effectLst/>
                <a:uLnTx/>
                <a:uFillTx/>
                <a:latin typeface="Calibri"/>
                <a:ea typeface="+mn-ea"/>
                <a:cs typeface="+mn-cs"/>
              </a:rPr>
              <a:t>2. Configurar alertas desde Google </a:t>
            </a:r>
          </a:p>
        </p:txBody>
      </p:sp>
      <p:sp>
        <p:nvSpPr>
          <p:cNvPr id="2" name="CuadroTexto 1">
            <a:extLst>
              <a:ext uri="{FF2B5EF4-FFF2-40B4-BE49-F238E27FC236}">
                <a16:creationId xmlns:a16="http://schemas.microsoft.com/office/drawing/2014/main" id="{D4BD3D46-69C5-8A8C-23E4-102C971DA7D0}"/>
              </a:ext>
            </a:extLst>
          </p:cNvPr>
          <p:cNvSpPr txBox="1"/>
          <p:nvPr/>
        </p:nvSpPr>
        <p:spPr>
          <a:xfrm>
            <a:off x="4934607" y="0"/>
            <a:ext cx="3452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3"/>
              </a:rPr>
              <a:t>http://scholar.google.com.cu/</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endParaRPr kumimoji="0" lang="es-CU" sz="2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Imagen 3">
            <a:extLst>
              <a:ext uri="{FF2B5EF4-FFF2-40B4-BE49-F238E27FC236}">
                <a16:creationId xmlns:a16="http://schemas.microsoft.com/office/drawing/2014/main" id="{8A617B95-912E-4587-0A4F-4E67A9AB5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37450"/>
            <a:ext cx="12192000" cy="4783099"/>
          </a:xfrm>
          <a:prstGeom prst="rect">
            <a:avLst/>
          </a:prstGeom>
        </p:spPr>
      </p:pic>
      <p:sp>
        <p:nvSpPr>
          <p:cNvPr id="5" name="Cerrar llave 4">
            <a:extLst>
              <a:ext uri="{FF2B5EF4-FFF2-40B4-BE49-F238E27FC236}">
                <a16:creationId xmlns:a16="http://schemas.microsoft.com/office/drawing/2014/main" id="{3FA0DC7A-5A39-417F-04BC-FE7792F00EA4}"/>
              </a:ext>
            </a:extLst>
          </p:cNvPr>
          <p:cNvSpPr/>
          <p:nvPr/>
        </p:nvSpPr>
        <p:spPr>
          <a:xfrm>
            <a:off x="2006221" y="1746913"/>
            <a:ext cx="540000" cy="28663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CuadroTexto 5">
            <a:extLst>
              <a:ext uri="{FF2B5EF4-FFF2-40B4-BE49-F238E27FC236}">
                <a16:creationId xmlns:a16="http://schemas.microsoft.com/office/drawing/2014/main" id="{07BFEA59-B07A-364C-6D84-7362C138D4C1}"/>
              </a:ext>
            </a:extLst>
          </p:cNvPr>
          <p:cNvSpPr txBox="1"/>
          <p:nvPr/>
        </p:nvSpPr>
        <p:spPr>
          <a:xfrm>
            <a:off x="2647664" y="3002505"/>
            <a:ext cx="4708477" cy="461665"/>
          </a:xfrm>
          <a:prstGeom prst="rect">
            <a:avLst/>
          </a:prstGeom>
          <a:noFill/>
        </p:spPr>
        <p:txBody>
          <a:bodyPr wrap="square" rtlCol="0">
            <a:spAutoFit/>
          </a:bodyPr>
          <a:lstStyle/>
          <a:p>
            <a:r>
              <a:rPr lang="es-ES" sz="2400" dirty="0">
                <a:solidFill>
                  <a:schemeClr val="accent1">
                    <a:lumMod val="50000"/>
                  </a:schemeClr>
                </a:solidFill>
              </a:rPr>
              <a:t>Herramientas de Google académico</a:t>
            </a:r>
          </a:p>
        </p:txBody>
      </p:sp>
    </p:spTree>
    <p:extLst>
      <p:ext uri="{BB962C8B-B14F-4D97-AF65-F5344CB8AC3E}">
        <p14:creationId xmlns:p14="http://schemas.microsoft.com/office/powerpoint/2010/main" val="269394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uadroTexto 1"/>
          <p:cNvSpPr txBox="1">
            <a:spLocks noChangeArrowheads="1"/>
          </p:cNvSpPr>
          <p:nvPr/>
        </p:nvSpPr>
        <p:spPr bwMode="auto">
          <a:xfrm>
            <a:off x="1017588" y="4613275"/>
            <a:ext cx="10245725" cy="1725613"/>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D4BD3D46-69C5-8A8C-23E4-102C971DA7D0}"/>
              </a:ext>
            </a:extLst>
          </p:cNvPr>
          <p:cNvSpPr txBox="1"/>
          <p:nvPr/>
        </p:nvSpPr>
        <p:spPr>
          <a:xfrm>
            <a:off x="4934607" y="0"/>
            <a:ext cx="3452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3"/>
              </a:rPr>
              <a:t>http://scholar.google.com.cu/</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endParaRPr kumimoji="0" lang="es-CU" sz="2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Imagen 3">
            <a:extLst>
              <a:ext uri="{FF2B5EF4-FFF2-40B4-BE49-F238E27FC236}">
                <a16:creationId xmlns:a16="http://schemas.microsoft.com/office/drawing/2014/main" id="{222CA074-A54D-01E1-358A-7ADB97E3EA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236" y="0"/>
            <a:ext cx="8393528" cy="6858000"/>
          </a:xfrm>
          <a:prstGeom prst="rect">
            <a:avLst/>
          </a:prstGeom>
        </p:spPr>
      </p:pic>
    </p:spTree>
    <p:extLst>
      <p:ext uri="{BB962C8B-B14F-4D97-AF65-F5344CB8AC3E}">
        <p14:creationId xmlns:p14="http://schemas.microsoft.com/office/powerpoint/2010/main" val="354964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uadroTexto 1"/>
          <p:cNvSpPr txBox="1">
            <a:spLocks noChangeArrowheads="1"/>
          </p:cNvSpPr>
          <p:nvPr/>
        </p:nvSpPr>
        <p:spPr bwMode="auto">
          <a:xfrm>
            <a:off x="1017588" y="4613275"/>
            <a:ext cx="10245725" cy="1725613"/>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D4BD3D46-69C5-8A8C-23E4-102C971DA7D0}"/>
              </a:ext>
            </a:extLst>
          </p:cNvPr>
          <p:cNvSpPr txBox="1"/>
          <p:nvPr/>
        </p:nvSpPr>
        <p:spPr>
          <a:xfrm>
            <a:off x="4934607" y="0"/>
            <a:ext cx="3452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3"/>
              </a:rPr>
              <a:t>http://scholar.google.com.cu/</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endParaRPr kumimoji="0" lang="es-CU" sz="2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Imagen 6">
            <a:extLst>
              <a:ext uri="{FF2B5EF4-FFF2-40B4-BE49-F238E27FC236}">
                <a16:creationId xmlns:a16="http://schemas.microsoft.com/office/drawing/2014/main" id="{7A824525-14A7-99BE-D967-DEE66941F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1161966"/>
            <a:ext cx="12039600" cy="4534067"/>
          </a:xfrm>
          <a:prstGeom prst="rect">
            <a:avLst/>
          </a:prstGeom>
        </p:spPr>
      </p:pic>
      <p:sp>
        <p:nvSpPr>
          <p:cNvPr id="8" name="Flecha: a la derecha 7">
            <a:extLst>
              <a:ext uri="{FF2B5EF4-FFF2-40B4-BE49-F238E27FC236}">
                <a16:creationId xmlns:a16="http://schemas.microsoft.com/office/drawing/2014/main" id="{F37B8128-CA06-A7C9-E9BE-B39B7C1B47C5}"/>
              </a:ext>
            </a:extLst>
          </p:cNvPr>
          <p:cNvSpPr/>
          <p:nvPr/>
        </p:nvSpPr>
        <p:spPr>
          <a:xfrm flipV="1">
            <a:off x="8814571" y="2947439"/>
            <a:ext cx="772512" cy="48156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lecha: a la derecha 8">
            <a:extLst>
              <a:ext uri="{FF2B5EF4-FFF2-40B4-BE49-F238E27FC236}">
                <a16:creationId xmlns:a16="http://schemas.microsoft.com/office/drawing/2014/main" id="{B8453F4C-186F-895F-EF1F-AD03B46EB7CF}"/>
              </a:ext>
            </a:extLst>
          </p:cNvPr>
          <p:cNvSpPr/>
          <p:nvPr/>
        </p:nvSpPr>
        <p:spPr>
          <a:xfrm>
            <a:off x="8814570" y="4724022"/>
            <a:ext cx="772511" cy="44143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0527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5D18C68-1F82-21EF-5BA9-805D9C594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15363" name="CuadroTexto 1"/>
          <p:cNvSpPr txBox="1">
            <a:spLocks noChangeArrowheads="1"/>
          </p:cNvSpPr>
          <p:nvPr/>
        </p:nvSpPr>
        <p:spPr bwMode="auto">
          <a:xfrm>
            <a:off x="5551412" y="6386948"/>
            <a:ext cx="6789215" cy="469378"/>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400" b="1" i="0" u="none" strike="noStrike" kern="1200" cap="none" spc="0" normalizeH="0" baseline="0" noProof="0" dirty="0">
                <a:ln>
                  <a:noFill/>
                </a:ln>
                <a:solidFill>
                  <a:srgbClr val="44546A"/>
                </a:solidFill>
                <a:effectLst/>
                <a:uLnTx/>
                <a:uFillTx/>
                <a:latin typeface="Calibri"/>
                <a:ea typeface="+mn-ea"/>
                <a:cs typeface="+mn-cs"/>
              </a:rPr>
              <a:t>Recuperación bibliográfica de Google académico</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4846</Words>
  <Application>Microsoft Office PowerPoint</Application>
  <PresentationFormat>Panorámica</PresentationFormat>
  <Paragraphs>469</Paragraphs>
  <Slides>55</Slides>
  <Notes>48</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55</vt:i4>
      </vt:variant>
    </vt:vector>
  </HeadingPairs>
  <TitlesOfParts>
    <vt:vector size="61" baseType="lpstr">
      <vt:lpstr>Arial</vt:lpstr>
      <vt:lpstr>Calibri</vt:lpstr>
      <vt:lpstr>Calibri Light</vt:lpstr>
      <vt:lpstr>Times New Roman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dc:creator>
  <cp:lastModifiedBy>José</cp:lastModifiedBy>
  <cp:revision>9</cp:revision>
  <dcterms:created xsi:type="dcterms:W3CDTF">2022-11-25T06:07:05Z</dcterms:created>
  <dcterms:modified xsi:type="dcterms:W3CDTF">2022-11-25T08:56:42Z</dcterms:modified>
</cp:coreProperties>
</file>